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305" r:id="rId3"/>
    <p:sldId id="307" r:id="rId4"/>
    <p:sldId id="308" r:id="rId5"/>
    <p:sldId id="258" r:id="rId6"/>
    <p:sldId id="310" r:id="rId7"/>
    <p:sldId id="324" r:id="rId8"/>
    <p:sldId id="319" r:id="rId9"/>
    <p:sldId id="323" r:id="rId10"/>
    <p:sldId id="325" r:id="rId11"/>
    <p:sldId id="326" r:id="rId12"/>
    <p:sldId id="309" r:id="rId13"/>
    <p:sldId id="317" r:id="rId14"/>
    <p:sldId id="312" r:id="rId15"/>
    <p:sldId id="327" r:id="rId16"/>
    <p:sldId id="328" r:id="rId17"/>
    <p:sldId id="329" r:id="rId18"/>
    <p:sldId id="314" r:id="rId19"/>
    <p:sldId id="330" r:id="rId20"/>
    <p:sldId id="331" r:id="rId21"/>
    <p:sldId id="332" r:id="rId22"/>
    <p:sldId id="333" r:id="rId23"/>
    <p:sldId id="260" r:id="rId24"/>
  </p:sldIdLst>
  <p:sldSz cx="9144000" cy="5143500" type="screen16x9"/>
  <p:notesSz cx="6858000" cy="9144000"/>
  <p:embeddedFontLst>
    <p:embeddedFont>
      <p:font typeface="Andalus" panose="02020603050405020304" pitchFamily="18" charset="-78"/>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5FFB45"/>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601DF3-B295-45DD-5801-3D527D058DF3}" v="8" dt="2024-09-20T18:28:53.663"/>
  </p1510:revLst>
</p1510:revInfo>
</file>

<file path=ppt/tableStyles.xml><?xml version="1.0" encoding="utf-8"?>
<a:tblStyleLst xmlns:a="http://schemas.openxmlformats.org/drawingml/2006/main" def="{25FE30AF-0A72-4C3D-85C1-43E9BF257673}">
  <a:tblStyle styleId="{25FE30AF-0A72-4C3D-85C1-43E9BF2576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p:scale>
          <a:sx n="100" d="100"/>
          <a:sy n="100" d="100"/>
        </p:scale>
        <p:origin x="312" y="30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sef daouayry" userId="97a32290008d2323" providerId="Windows Live" clId="Web-{66601DF3-B295-45DD-5801-3D527D058DF3}"/>
    <pc:docChg chg="delSld modSld">
      <pc:chgData name="youssef daouayry" userId="97a32290008d2323" providerId="Windows Live" clId="Web-{66601DF3-B295-45DD-5801-3D527D058DF3}" dt="2024-09-20T18:28:53.569" v="2" actId="20577"/>
      <pc:docMkLst>
        <pc:docMk/>
      </pc:docMkLst>
      <pc:sldChg chg="del">
        <pc:chgData name="youssef daouayry" userId="97a32290008d2323" providerId="Windows Live" clId="Web-{66601DF3-B295-45DD-5801-3D527D058DF3}" dt="2024-09-20T18:28:42.069" v="0"/>
        <pc:sldMkLst>
          <pc:docMk/>
          <pc:sldMk cId="3029848689" sldId="315"/>
        </pc:sldMkLst>
      </pc:sldChg>
      <pc:sldChg chg="modSp">
        <pc:chgData name="youssef daouayry" userId="97a32290008d2323" providerId="Windows Live" clId="Web-{66601DF3-B295-45DD-5801-3D527D058DF3}" dt="2024-09-20T18:28:48.491" v="1" actId="20577"/>
        <pc:sldMkLst>
          <pc:docMk/>
          <pc:sldMk cId="647902505" sldId="332"/>
        </pc:sldMkLst>
        <pc:spChg chg="mod">
          <ac:chgData name="youssef daouayry" userId="97a32290008d2323" providerId="Windows Live" clId="Web-{66601DF3-B295-45DD-5801-3D527D058DF3}" dt="2024-09-20T18:28:48.491" v="1" actId="20577"/>
          <ac:spMkLst>
            <pc:docMk/>
            <pc:sldMk cId="647902505" sldId="332"/>
            <ac:spMk id="5" creationId="{2007AF18-8949-437E-89A0-B422D5C0A30B}"/>
          </ac:spMkLst>
        </pc:spChg>
      </pc:sldChg>
      <pc:sldChg chg="modSp">
        <pc:chgData name="youssef daouayry" userId="97a32290008d2323" providerId="Windows Live" clId="Web-{66601DF3-B295-45DD-5801-3D527D058DF3}" dt="2024-09-20T18:28:53.569" v="2" actId="20577"/>
        <pc:sldMkLst>
          <pc:docMk/>
          <pc:sldMk cId="3783879440" sldId="333"/>
        </pc:sldMkLst>
        <pc:spChg chg="mod">
          <ac:chgData name="youssef daouayry" userId="97a32290008d2323" providerId="Windows Live" clId="Web-{66601DF3-B295-45DD-5801-3D527D058DF3}" dt="2024-09-20T18:28:53.569" v="2" actId="20577"/>
          <ac:spMkLst>
            <pc:docMk/>
            <pc:sldMk cId="3783879440" sldId="333"/>
            <ac:spMk id="3" creationId="{0BCB3761-2DA6-43B3-B09F-6BCB13D2C1C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7939E-B606-45DB-9537-EAF9B5CD77B9}" type="doc">
      <dgm:prSet loTypeId="urn:microsoft.com/office/officeart/2008/layout/VerticalCurvedList" loCatId="list" qsTypeId="urn:microsoft.com/office/officeart/2005/8/quickstyle/3d3" qsCatId="3D" csTypeId="urn:microsoft.com/office/officeart/2005/8/colors/accent6_2" csCatId="accent6" phldr="1"/>
      <dgm:spPr/>
      <dgm:t>
        <a:bodyPr/>
        <a:lstStyle/>
        <a:p>
          <a:endParaRPr lang="fr-MA"/>
        </a:p>
      </dgm:t>
    </dgm:pt>
    <dgm:pt modelId="{ECA87091-4BF7-4691-8C7C-8364426B6925}">
      <dgm:prSet phldrT="[Texte]"/>
      <dgm:spPr/>
      <dgm:t>
        <a:bodyPr/>
        <a:lstStyle/>
        <a:p>
          <a:r>
            <a:rPr lang="fr-MA" dirty="0">
              <a:latin typeface="Times New Roman" panose="02020603050405020304" pitchFamily="18" charset="0"/>
              <a:cs typeface="Times New Roman" panose="02020603050405020304" pitchFamily="18" charset="0"/>
            </a:rPr>
            <a:t>USE CASES AND APPLICATIONS</a:t>
          </a:r>
        </a:p>
      </dgm:t>
    </dgm:pt>
    <dgm:pt modelId="{051BE2B1-CCAC-426B-A7F3-A29D6504487B}" type="parTrans" cxnId="{A5223A25-D258-4E27-9032-F4361573AFA1}">
      <dgm:prSet/>
      <dgm:spPr/>
      <dgm:t>
        <a:bodyPr/>
        <a:lstStyle/>
        <a:p>
          <a:endParaRPr lang="fr-MA"/>
        </a:p>
      </dgm:t>
    </dgm:pt>
    <dgm:pt modelId="{BD3C482C-F84E-49C0-9FE8-0E521A7C4F4D}" type="sibTrans" cxnId="{A5223A25-D258-4E27-9032-F4361573AFA1}">
      <dgm:prSet/>
      <dgm:spPr/>
      <dgm:t>
        <a:bodyPr/>
        <a:lstStyle/>
        <a:p>
          <a:endParaRPr lang="fr-MA"/>
        </a:p>
      </dgm:t>
    </dgm:pt>
    <dgm:pt modelId="{F920D255-85D9-4FC2-86CE-D7876FAA09FF}">
      <dgm:prSet phldrT="[Texte]"/>
      <dgm:spPr/>
      <dgm:t>
        <a:bodyPr/>
        <a:lstStyle/>
        <a:p>
          <a:r>
            <a:rPr lang="fr-MA" dirty="0">
              <a:latin typeface="Times New Roman" panose="02020603050405020304" pitchFamily="18" charset="0"/>
              <a:cs typeface="Times New Roman" panose="02020603050405020304" pitchFamily="18" charset="0"/>
            </a:rPr>
            <a:t>FUTURE TRENDS AND CHALLENGES </a:t>
          </a:r>
        </a:p>
      </dgm:t>
    </dgm:pt>
    <dgm:pt modelId="{39E91AEB-9AC7-4C13-A835-4B71F6981914}" type="parTrans" cxnId="{96A910C4-46BB-4D48-A669-C1A0E8F05719}">
      <dgm:prSet/>
      <dgm:spPr/>
      <dgm:t>
        <a:bodyPr/>
        <a:lstStyle/>
        <a:p>
          <a:endParaRPr lang="fr-MA"/>
        </a:p>
      </dgm:t>
    </dgm:pt>
    <dgm:pt modelId="{E8CBE7BB-62DD-4B98-9517-3D784254EAEA}" type="sibTrans" cxnId="{96A910C4-46BB-4D48-A669-C1A0E8F05719}">
      <dgm:prSet/>
      <dgm:spPr/>
      <dgm:t>
        <a:bodyPr/>
        <a:lstStyle/>
        <a:p>
          <a:endParaRPr lang="fr-MA"/>
        </a:p>
      </dgm:t>
    </dgm:pt>
    <dgm:pt modelId="{80EB7054-649B-44F4-A541-C6DCC658BEFC}">
      <dgm:prSet phldrT="[Texte]"/>
      <dgm:spPr/>
      <dgm:t>
        <a:bodyPr/>
        <a:lstStyle/>
        <a:p>
          <a:r>
            <a:rPr lang="fr-MA" dirty="0">
              <a:latin typeface="Times New Roman" panose="02020603050405020304" pitchFamily="18" charset="0"/>
              <a:cs typeface="Times New Roman" panose="02020603050405020304" pitchFamily="18" charset="0"/>
            </a:rPr>
            <a:t>INTRODUCTION</a:t>
          </a:r>
        </a:p>
      </dgm:t>
    </dgm:pt>
    <dgm:pt modelId="{4A7AAFD7-F682-4302-AA85-354C7B208039}" type="parTrans" cxnId="{8AEA8280-CADA-4D25-A529-A325A215BF87}">
      <dgm:prSet/>
      <dgm:spPr/>
      <dgm:t>
        <a:bodyPr/>
        <a:lstStyle/>
        <a:p>
          <a:endParaRPr lang="fr-MA"/>
        </a:p>
      </dgm:t>
    </dgm:pt>
    <dgm:pt modelId="{40033194-ED83-4807-9D25-63316EB96F5A}" type="sibTrans" cxnId="{8AEA8280-CADA-4D25-A529-A325A215BF87}">
      <dgm:prSet/>
      <dgm:spPr/>
      <dgm:t>
        <a:bodyPr/>
        <a:lstStyle/>
        <a:p>
          <a:endParaRPr lang="fr-MA"/>
        </a:p>
      </dgm:t>
    </dgm:pt>
    <dgm:pt modelId="{734FEACC-B719-4CDE-80C7-EC380270062D}">
      <dgm:prSet phldrT="[Texte]"/>
      <dgm:spPr/>
      <dgm:t>
        <a:bodyPr/>
        <a:lstStyle/>
        <a:p>
          <a:r>
            <a:rPr lang="fr-MA" dirty="0">
              <a:latin typeface="Times New Roman" panose="02020603050405020304" pitchFamily="18" charset="0"/>
              <a:cs typeface="Times New Roman" panose="02020603050405020304" pitchFamily="18" charset="0"/>
            </a:rPr>
            <a:t>BLOCKCHAIN : WHAT IS IT AND HOW DOES IT WORK</a:t>
          </a:r>
        </a:p>
      </dgm:t>
    </dgm:pt>
    <dgm:pt modelId="{5884CD97-19D5-4754-8965-61126581870B}" type="parTrans" cxnId="{EA890B00-A319-4A70-900D-438142531C8B}">
      <dgm:prSet/>
      <dgm:spPr/>
      <dgm:t>
        <a:bodyPr/>
        <a:lstStyle/>
        <a:p>
          <a:endParaRPr lang="fr-MA"/>
        </a:p>
      </dgm:t>
    </dgm:pt>
    <dgm:pt modelId="{3EEA080D-E921-4068-9EAE-05B52076912F}" type="sibTrans" cxnId="{EA890B00-A319-4A70-900D-438142531C8B}">
      <dgm:prSet/>
      <dgm:spPr/>
      <dgm:t>
        <a:bodyPr/>
        <a:lstStyle/>
        <a:p>
          <a:endParaRPr lang="fr-MA"/>
        </a:p>
      </dgm:t>
    </dgm:pt>
    <dgm:pt modelId="{90EA98CC-B29B-4707-9682-D1E62B94FF44}">
      <dgm:prSet/>
      <dgm:spPr/>
      <dgm:t>
        <a:bodyPr/>
        <a:lstStyle/>
        <a:p>
          <a:r>
            <a:rPr lang="en-US" dirty="0">
              <a:latin typeface="Times New Roman" panose="02020603050405020304" pitchFamily="18" charset="0"/>
              <a:cs typeface="Times New Roman" panose="02020603050405020304" pitchFamily="18" charset="0"/>
            </a:rPr>
            <a:t>SIMULATION</a:t>
          </a:r>
          <a:endParaRPr lang="fr-FR" dirty="0"/>
        </a:p>
      </dgm:t>
    </dgm:pt>
    <dgm:pt modelId="{82AA1FD0-49B4-46FB-A218-4A1F15E8232A}" type="parTrans" cxnId="{FC5EE6F9-98CE-4BB4-AB7E-8178B4260DCD}">
      <dgm:prSet/>
      <dgm:spPr/>
      <dgm:t>
        <a:bodyPr/>
        <a:lstStyle/>
        <a:p>
          <a:endParaRPr lang="fr-FR"/>
        </a:p>
      </dgm:t>
    </dgm:pt>
    <dgm:pt modelId="{C80BF13D-3CA2-4F26-83F4-84559620D24B}" type="sibTrans" cxnId="{FC5EE6F9-98CE-4BB4-AB7E-8178B4260DCD}">
      <dgm:prSet/>
      <dgm:spPr/>
      <dgm:t>
        <a:bodyPr/>
        <a:lstStyle/>
        <a:p>
          <a:endParaRPr lang="fr-FR"/>
        </a:p>
      </dgm:t>
    </dgm:pt>
    <dgm:pt modelId="{49EA2592-42CD-408D-9B9E-845C41799E11}">
      <dgm:prSet/>
      <dgm:spPr/>
      <dgm:t>
        <a:bodyPr/>
        <a:lstStyle/>
        <a:p>
          <a:r>
            <a:rPr lang="en-US" dirty="0">
              <a:latin typeface="Times New Roman" panose="02020603050405020304" pitchFamily="18" charset="0"/>
              <a:cs typeface="Times New Roman" panose="02020603050405020304" pitchFamily="18" charset="0"/>
            </a:rPr>
            <a:t>CONCLUSION</a:t>
          </a:r>
          <a:endParaRPr lang="fr-FR" dirty="0">
            <a:latin typeface="Times New Roman" panose="02020603050405020304" pitchFamily="18" charset="0"/>
            <a:cs typeface="Times New Roman" panose="02020603050405020304" pitchFamily="18" charset="0"/>
          </a:endParaRPr>
        </a:p>
      </dgm:t>
    </dgm:pt>
    <dgm:pt modelId="{5731279F-9DD2-40B6-8D2C-6850FD72361C}" type="parTrans" cxnId="{517CCD75-06A8-4049-A81F-ECB853A0AE50}">
      <dgm:prSet/>
      <dgm:spPr/>
      <dgm:t>
        <a:bodyPr/>
        <a:lstStyle/>
        <a:p>
          <a:endParaRPr lang="fr-FR"/>
        </a:p>
      </dgm:t>
    </dgm:pt>
    <dgm:pt modelId="{1475C4A2-ED3C-4A22-B422-5DC220326B0B}" type="sibTrans" cxnId="{517CCD75-06A8-4049-A81F-ECB853A0AE50}">
      <dgm:prSet/>
      <dgm:spPr/>
      <dgm:t>
        <a:bodyPr/>
        <a:lstStyle/>
        <a:p>
          <a:endParaRPr lang="fr-FR"/>
        </a:p>
      </dgm:t>
    </dgm:pt>
    <dgm:pt modelId="{85F89015-83A4-4784-89B2-102758C20AF4}" type="pres">
      <dgm:prSet presAssocID="{AD07939E-B606-45DB-9537-EAF9B5CD77B9}" presName="Name0" presStyleCnt="0">
        <dgm:presLayoutVars>
          <dgm:chMax val="7"/>
          <dgm:chPref val="7"/>
          <dgm:dir/>
        </dgm:presLayoutVars>
      </dgm:prSet>
      <dgm:spPr/>
    </dgm:pt>
    <dgm:pt modelId="{F2FE0F96-7CBB-4122-A889-3596FCD37186}" type="pres">
      <dgm:prSet presAssocID="{AD07939E-B606-45DB-9537-EAF9B5CD77B9}" presName="Name1" presStyleCnt="0"/>
      <dgm:spPr/>
    </dgm:pt>
    <dgm:pt modelId="{4B465656-CD4B-4A29-817B-37AE1695A4FA}" type="pres">
      <dgm:prSet presAssocID="{AD07939E-B606-45DB-9537-EAF9B5CD77B9}" presName="cycle" presStyleCnt="0"/>
      <dgm:spPr/>
    </dgm:pt>
    <dgm:pt modelId="{04CCD5E4-C09A-433E-A953-0798168371D0}" type="pres">
      <dgm:prSet presAssocID="{AD07939E-B606-45DB-9537-EAF9B5CD77B9}" presName="srcNode" presStyleLbl="node1" presStyleIdx="0" presStyleCnt="6"/>
      <dgm:spPr/>
    </dgm:pt>
    <dgm:pt modelId="{9CE03233-8D8A-4DA5-83E6-4BE415FECBCA}" type="pres">
      <dgm:prSet presAssocID="{AD07939E-B606-45DB-9537-EAF9B5CD77B9}" presName="conn" presStyleLbl="parChTrans1D2" presStyleIdx="0" presStyleCnt="1"/>
      <dgm:spPr/>
    </dgm:pt>
    <dgm:pt modelId="{458393F5-9ECE-4BBA-9464-D892B31EE70B}" type="pres">
      <dgm:prSet presAssocID="{AD07939E-B606-45DB-9537-EAF9B5CD77B9}" presName="extraNode" presStyleLbl="node1" presStyleIdx="0" presStyleCnt="6"/>
      <dgm:spPr/>
    </dgm:pt>
    <dgm:pt modelId="{2ED65B49-0117-4B78-A1A2-3C6B7635DF33}" type="pres">
      <dgm:prSet presAssocID="{AD07939E-B606-45DB-9537-EAF9B5CD77B9}" presName="dstNode" presStyleLbl="node1" presStyleIdx="0" presStyleCnt="6"/>
      <dgm:spPr/>
    </dgm:pt>
    <dgm:pt modelId="{5D275DBF-5EB1-4B0E-ABF4-665807AF79EE}" type="pres">
      <dgm:prSet presAssocID="{80EB7054-649B-44F4-A541-C6DCC658BEFC}" presName="text_1" presStyleLbl="node1" presStyleIdx="0" presStyleCnt="6">
        <dgm:presLayoutVars>
          <dgm:bulletEnabled val="1"/>
        </dgm:presLayoutVars>
      </dgm:prSet>
      <dgm:spPr/>
    </dgm:pt>
    <dgm:pt modelId="{7B40E848-A29A-4A0E-8B01-E5C0A9F30A0A}" type="pres">
      <dgm:prSet presAssocID="{80EB7054-649B-44F4-A541-C6DCC658BEFC}" presName="accent_1" presStyleCnt="0"/>
      <dgm:spPr/>
    </dgm:pt>
    <dgm:pt modelId="{428E851F-0C84-485A-B586-932080EBA083}" type="pres">
      <dgm:prSet presAssocID="{80EB7054-649B-44F4-A541-C6DCC658BEFC}" presName="accentRepeatNode" presStyleLbl="solidFgAcc1" presStyleIdx="0" presStyleCnt="6"/>
      <dgm:spPr/>
    </dgm:pt>
    <dgm:pt modelId="{52082572-7EF3-4561-AB2F-5F8E7C3DFC08}" type="pres">
      <dgm:prSet presAssocID="{734FEACC-B719-4CDE-80C7-EC380270062D}" presName="text_2" presStyleLbl="node1" presStyleIdx="1" presStyleCnt="6">
        <dgm:presLayoutVars>
          <dgm:bulletEnabled val="1"/>
        </dgm:presLayoutVars>
      </dgm:prSet>
      <dgm:spPr/>
    </dgm:pt>
    <dgm:pt modelId="{9CA3838F-1C11-4663-9BE7-169ED645D35B}" type="pres">
      <dgm:prSet presAssocID="{734FEACC-B719-4CDE-80C7-EC380270062D}" presName="accent_2" presStyleCnt="0"/>
      <dgm:spPr/>
    </dgm:pt>
    <dgm:pt modelId="{FFD5C30D-E580-48E7-B61A-BD66371A94A7}" type="pres">
      <dgm:prSet presAssocID="{734FEACC-B719-4CDE-80C7-EC380270062D}" presName="accentRepeatNode" presStyleLbl="solidFgAcc1" presStyleIdx="1" presStyleCnt="6"/>
      <dgm:spPr/>
    </dgm:pt>
    <dgm:pt modelId="{3658B871-5F08-4BF4-99CF-4C8C10F778E6}" type="pres">
      <dgm:prSet presAssocID="{ECA87091-4BF7-4691-8C7C-8364426B6925}" presName="text_3" presStyleLbl="node1" presStyleIdx="2" presStyleCnt="6">
        <dgm:presLayoutVars>
          <dgm:bulletEnabled val="1"/>
        </dgm:presLayoutVars>
      </dgm:prSet>
      <dgm:spPr/>
    </dgm:pt>
    <dgm:pt modelId="{EAB9AE10-C325-4B84-BA87-E17FE66C7A7C}" type="pres">
      <dgm:prSet presAssocID="{ECA87091-4BF7-4691-8C7C-8364426B6925}" presName="accent_3" presStyleCnt="0"/>
      <dgm:spPr/>
    </dgm:pt>
    <dgm:pt modelId="{B8798303-25F8-47F0-80F5-421EBD04665E}" type="pres">
      <dgm:prSet presAssocID="{ECA87091-4BF7-4691-8C7C-8364426B6925}" presName="accentRepeatNode" presStyleLbl="solidFgAcc1" presStyleIdx="2" presStyleCnt="6"/>
      <dgm:spPr/>
    </dgm:pt>
    <dgm:pt modelId="{EE4F5647-A6ED-4F61-9083-0C2528A94A14}" type="pres">
      <dgm:prSet presAssocID="{F920D255-85D9-4FC2-86CE-D7876FAA09FF}" presName="text_4" presStyleLbl="node1" presStyleIdx="3" presStyleCnt="6">
        <dgm:presLayoutVars>
          <dgm:bulletEnabled val="1"/>
        </dgm:presLayoutVars>
      </dgm:prSet>
      <dgm:spPr/>
    </dgm:pt>
    <dgm:pt modelId="{81FA9D13-CD66-4FD8-85B5-4CE0EDB1DFED}" type="pres">
      <dgm:prSet presAssocID="{F920D255-85D9-4FC2-86CE-D7876FAA09FF}" presName="accent_4" presStyleCnt="0"/>
      <dgm:spPr/>
    </dgm:pt>
    <dgm:pt modelId="{A607245D-A572-440D-A745-90935550C647}" type="pres">
      <dgm:prSet presAssocID="{F920D255-85D9-4FC2-86CE-D7876FAA09FF}" presName="accentRepeatNode" presStyleLbl="solidFgAcc1" presStyleIdx="3" presStyleCnt="6"/>
      <dgm:spPr/>
    </dgm:pt>
    <dgm:pt modelId="{34C1BA5C-A5CB-453E-B548-17BCA3F603E2}" type="pres">
      <dgm:prSet presAssocID="{90EA98CC-B29B-4707-9682-D1E62B94FF44}" presName="text_5" presStyleLbl="node1" presStyleIdx="4" presStyleCnt="6">
        <dgm:presLayoutVars>
          <dgm:bulletEnabled val="1"/>
        </dgm:presLayoutVars>
      </dgm:prSet>
      <dgm:spPr/>
    </dgm:pt>
    <dgm:pt modelId="{A775FEF6-D81B-467B-A5D5-3C9B70FC3CAB}" type="pres">
      <dgm:prSet presAssocID="{90EA98CC-B29B-4707-9682-D1E62B94FF44}" presName="accent_5" presStyleCnt="0"/>
      <dgm:spPr/>
    </dgm:pt>
    <dgm:pt modelId="{218A62C5-4365-4C12-ACBB-8EF908367A66}" type="pres">
      <dgm:prSet presAssocID="{90EA98CC-B29B-4707-9682-D1E62B94FF44}" presName="accentRepeatNode" presStyleLbl="solidFgAcc1" presStyleIdx="4" presStyleCnt="6"/>
      <dgm:spPr/>
    </dgm:pt>
    <dgm:pt modelId="{3E5D6511-A7AA-413D-96AD-20F9B517A97B}" type="pres">
      <dgm:prSet presAssocID="{49EA2592-42CD-408D-9B9E-845C41799E11}" presName="text_6" presStyleLbl="node1" presStyleIdx="5" presStyleCnt="6">
        <dgm:presLayoutVars>
          <dgm:bulletEnabled val="1"/>
        </dgm:presLayoutVars>
      </dgm:prSet>
      <dgm:spPr/>
    </dgm:pt>
    <dgm:pt modelId="{AA5CA65F-84DF-4832-98B9-36D7A61A1E29}" type="pres">
      <dgm:prSet presAssocID="{49EA2592-42CD-408D-9B9E-845C41799E11}" presName="accent_6" presStyleCnt="0"/>
      <dgm:spPr/>
    </dgm:pt>
    <dgm:pt modelId="{B7C6C6E3-1700-4845-B7E7-11C84A15E444}" type="pres">
      <dgm:prSet presAssocID="{49EA2592-42CD-408D-9B9E-845C41799E11}" presName="accentRepeatNode" presStyleLbl="solidFgAcc1" presStyleIdx="5" presStyleCnt="6"/>
      <dgm:spPr/>
    </dgm:pt>
  </dgm:ptLst>
  <dgm:cxnLst>
    <dgm:cxn modelId="{EA890B00-A319-4A70-900D-438142531C8B}" srcId="{AD07939E-B606-45DB-9537-EAF9B5CD77B9}" destId="{734FEACC-B719-4CDE-80C7-EC380270062D}" srcOrd="1" destOrd="0" parTransId="{5884CD97-19D5-4754-8965-61126581870B}" sibTransId="{3EEA080D-E921-4068-9EAE-05B52076912F}"/>
    <dgm:cxn modelId="{3E8A5915-D59F-465F-973B-FBD45ABB9CD1}" type="presOf" srcId="{49EA2592-42CD-408D-9B9E-845C41799E11}" destId="{3E5D6511-A7AA-413D-96AD-20F9B517A97B}" srcOrd="0" destOrd="0" presId="urn:microsoft.com/office/officeart/2008/layout/VerticalCurvedList"/>
    <dgm:cxn modelId="{A5223A25-D258-4E27-9032-F4361573AFA1}" srcId="{AD07939E-B606-45DB-9537-EAF9B5CD77B9}" destId="{ECA87091-4BF7-4691-8C7C-8364426B6925}" srcOrd="2" destOrd="0" parTransId="{051BE2B1-CCAC-426B-A7F3-A29D6504487B}" sibTransId="{BD3C482C-F84E-49C0-9FE8-0E521A7C4F4D}"/>
    <dgm:cxn modelId="{DB3DE566-0CB7-4318-BCFE-B02C07EC5A54}" type="presOf" srcId="{F920D255-85D9-4FC2-86CE-D7876FAA09FF}" destId="{EE4F5647-A6ED-4F61-9083-0C2528A94A14}" srcOrd="0" destOrd="0" presId="urn:microsoft.com/office/officeart/2008/layout/VerticalCurvedList"/>
    <dgm:cxn modelId="{F6D5EF6E-E590-4C5F-A0CC-B59E727C0F58}" type="presOf" srcId="{90EA98CC-B29B-4707-9682-D1E62B94FF44}" destId="{34C1BA5C-A5CB-453E-B548-17BCA3F603E2}" srcOrd="0" destOrd="0" presId="urn:microsoft.com/office/officeart/2008/layout/VerticalCurvedList"/>
    <dgm:cxn modelId="{517CCD75-06A8-4049-A81F-ECB853A0AE50}" srcId="{AD07939E-B606-45DB-9537-EAF9B5CD77B9}" destId="{49EA2592-42CD-408D-9B9E-845C41799E11}" srcOrd="5" destOrd="0" parTransId="{5731279F-9DD2-40B6-8D2C-6850FD72361C}" sibTransId="{1475C4A2-ED3C-4A22-B422-5DC220326B0B}"/>
    <dgm:cxn modelId="{8AEA8280-CADA-4D25-A529-A325A215BF87}" srcId="{AD07939E-B606-45DB-9537-EAF9B5CD77B9}" destId="{80EB7054-649B-44F4-A541-C6DCC658BEFC}" srcOrd="0" destOrd="0" parTransId="{4A7AAFD7-F682-4302-AA85-354C7B208039}" sibTransId="{40033194-ED83-4807-9D25-63316EB96F5A}"/>
    <dgm:cxn modelId="{48194184-81B1-45B6-98C8-6A357EADD536}" type="presOf" srcId="{40033194-ED83-4807-9D25-63316EB96F5A}" destId="{9CE03233-8D8A-4DA5-83E6-4BE415FECBCA}" srcOrd="0" destOrd="0" presId="urn:microsoft.com/office/officeart/2008/layout/VerticalCurvedList"/>
    <dgm:cxn modelId="{9C78C1B2-F166-4D4C-818A-F3711E69D23D}" type="presOf" srcId="{734FEACC-B719-4CDE-80C7-EC380270062D}" destId="{52082572-7EF3-4561-AB2F-5F8E7C3DFC08}" srcOrd="0" destOrd="0" presId="urn:microsoft.com/office/officeart/2008/layout/VerticalCurvedList"/>
    <dgm:cxn modelId="{96A910C4-46BB-4D48-A669-C1A0E8F05719}" srcId="{AD07939E-B606-45DB-9537-EAF9B5CD77B9}" destId="{F920D255-85D9-4FC2-86CE-D7876FAA09FF}" srcOrd="3" destOrd="0" parTransId="{39E91AEB-9AC7-4C13-A835-4B71F6981914}" sibTransId="{E8CBE7BB-62DD-4B98-9517-3D784254EAEA}"/>
    <dgm:cxn modelId="{44A184E1-05C8-48CC-A7DE-2287A9003BBA}" type="presOf" srcId="{80EB7054-649B-44F4-A541-C6DCC658BEFC}" destId="{5D275DBF-5EB1-4B0E-ABF4-665807AF79EE}" srcOrd="0" destOrd="0" presId="urn:microsoft.com/office/officeart/2008/layout/VerticalCurvedList"/>
    <dgm:cxn modelId="{8ACA07F1-E26C-40C1-A2FA-05BDDC277620}" type="presOf" srcId="{AD07939E-B606-45DB-9537-EAF9B5CD77B9}" destId="{85F89015-83A4-4784-89B2-102758C20AF4}" srcOrd="0" destOrd="0" presId="urn:microsoft.com/office/officeart/2008/layout/VerticalCurvedList"/>
    <dgm:cxn modelId="{C962B5F8-BE9B-4CA9-B570-3B2899D67300}" type="presOf" srcId="{ECA87091-4BF7-4691-8C7C-8364426B6925}" destId="{3658B871-5F08-4BF4-99CF-4C8C10F778E6}" srcOrd="0" destOrd="0" presId="urn:microsoft.com/office/officeart/2008/layout/VerticalCurvedList"/>
    <dgm:cxn modelId="{FC5EE6F9-98CE-4BB4-AB7E-8178B4260DCD}" srcId="{AD07939E-B606-45DB-9537-EAF9B5CD77B9}" destId="{90EA98CC-B29B-4707-9682-D1E62B94FF44}" srcOrd="4" destOrd="0" parTransId="{82AA1FD0-49B4-46FB-A218-4A1F15E8232A}" sibTransId="{C80BF13D-3CA2-4F26-83F4-84559620D24B}"/>
    <dgm:cxn modelId="{F3BD4B60-D45F-4C7E-9F2F-82B6E5ACCDB2}" type="presParOf" srcId="{85F89015-83A4-4784-89B2-102758C20AF4}" destId="{F2FE0F96-7CBB-4122-A889-3596FCD37186}" srcOrd="0" destOrd="0" presId="urn:microsoft.com/office/officeart/2008/layout/VerticalCurvedList"/>
    <dgm:cxn modelId="{0093000F-2A0A-4720-A5B4-8DE97E2EB95D}" type="presParOf" srcId="{F2FE0F96-7CBB-4122-A889-3596FCD37186}" destId="{4B465656-CD4B-4A29-817B-37AE1695A4FA}" srcOrd="0" destOrd="0" presId="urn:microsoft.com/office/officeart/2008/layout/VerticalCurvedList"/>
    <dgm:cxn modelId="{AE86D693-7196-4B70-A13D-1F89EB61F5FA}" type="presParOf" srcId="{4B465656-CD4B-4A29-817B-37AE1695A4FA}" destId="{04CCD5E4-C09A-433E-A953-0798168371D0}" srcOrd="0" destOrd="0" presId="urn:microsoft.com/office/officeart/2008/layout/VerticalCurvedList"/>
    <dgm:cxn modelId="{A97EF8E7-A6FD-4F1E-ABD9-158703C019E9}" type="presParOf" srcId="{4B465656-CD4B-4A29-817B-37AE1695A4FA}" destId="{9CE03233-8D8A-4DA5-83E6-4BE415FECBCA}" srcOrd="1" destOrd="0" presId="urn:microsoft.com/office/officeart/2008/layout/VerticalCurvedList"/>
    <dgm:cxn modelId="{7854B953-30B9-4EDB-89F7-1D075FF1F590}" type="presParOf" srcId="{4B465656-CD4B-4A29-817B-37AE1695A4FA}" destId="{458393F5-9ECE-4BBA-9464-D892B31EE70B}" srcOrd="2" destOrd="0" presId="urn:microsoft.com/office/officeart/2008/layout/VerticalCurvedList"/>
    <dgm:cxn modelId="{BBE7350E-A6BC-43A4-BA81-1C18C127B281}" type="presParOf" srcId="{4B465656-CD4B-4A29-817B-37AE1695A4FA}" destId="{2ED65B49-0117-4B78-A1A2-3C6B7635DF33}" srcOrd="3" destOrd="0" presId="urn:microsoft.com/office/officeart/2008/layout/VerticalCurvedList"/>
    <dgm:cxn modelId="{E928BFFA-E7DC-41A8-98C7-08631DFFB098}" type="presParOf" srcId="{F2FE0F96-7CBB-4122-A889-3596FCD37186}" destId="{5D275DBF-5EB1-4B0E-ABF4-665807AF79EE}" srcOrd="1" destOrd="0" presId="urn:microsoft.com/office/officeart/2008/layout/VerticalCurvedList"/>
    <dgm:cxn modelId="{474903EA-05B2-4C96-B1DE-36B1927FC077}" type="presParOf" srcId="{F2FE0F96-7CBB-4122-A889-3596FCD37186}" destId="{7B40E848-A29A-4A0E-8B01-E5C0A9F30A0A}" srcOrd="2" destOrd="0" presId="urn:microsoft.com/office/officeart/2008/layout/VerticalCurvedList"/>
    <dgm:cxn modelId="{C2A5AFC0-9CBC-41FF-AA10-F70A34E841A2}" type="presParOf" srcId="{7B40E848-A29A-4A0E-8B01-E5C0A9F30A0A}" destId="{428E851F-0C84-485A-B586-932080EBA083}" srcOrd="0" destOrd="0" presId="urn:microsoft.com/office/officeart/2008/layout/VerticalCurvedList"/>
    <dgm:cxn modelId="{B2769AEB-E7E5-4969-8097-9E5CA9C2AA55}" type="presParOf" srcId="{F2FE0F96-7CBB-4122-A889-3596FCD37186}" destId="{52082572-7EF3-4561-AB2F-5F8E7C3DFC08}" srcOrd="3" destOrd="0" presId="urn:microsoft.com/office/officeart/2008/layout/VerticalCurvedList"/>
    <dgm:cxn modelId="{11F5A94E-FA2A-48E4-93BA-6E35CECB700A}" type="presParOf" srcId="{F2FE0F96-7CBB-4122-A889-3596FCD37186}" destId="{9CA3838F-1C11-4663-9BE7-169ED645D35B}" srcOrd="4" destOrd="0" presId="urn:microsoft.com/office/officeart/2008/layout/VerticalCurvedList"/>
    <dgm:cxn modelId="{70EA7AFA-6BD7-4655-A4DE-8CCED875730D}" type="presParOf" srcId="{9CA3838F-1C11-4663-9BE7-169ED645D35B}" destId="{FFD5C30D-E580-48E7-B61A-BD66371A94A7}" srcOrd="0" destOrd="0" presId="urn:microsoft.com/office/officeart/2008/layout/VerticalCurvedList"/>
    <dgm:cxn modelId="{72DB7BCA-116E-4D41-B982-DDFC5339CA66}" type="presParOf" srcId="{F2FE0F96-7CBB-4122-A889-3596FCD37186}" destId="{3658B871-5F08-4BF4-99CF-4C8C10F778E6}" srcOrd="5" destOrd="0" presId="urn:microsoft.com/office/officeart/2008/layout/VerticalCurvedList"/>
    <dgm:cxn modelId="{16DCCD0C-9BE0-438B-B0D5-A7FC4748E0E0}" type="presParOf" srcId="{F2FE0F96-7CBB-4122-A889-3596FCD37186}" destId="{EAB9AE10-C325-4B84-BA87-E17FE66C7A7C}" srcOrd="6" destOrd="0" presId="urn:microsoft.com/office/officeart/2008/layout/VerticalCurvedList"/>
    <dgm:cxn modelId="{9C475082-781D-4DD9-8002-E148E180AB58}" type="presParOf" srcId="{EAB9AE10-C325-4B84-BA87-E17FE66C7A7C}" destId="{B8798303-25F8-47F0-80F5-421EBD04665E}" srcOrd="0" destOrd="0" presId="urn:microsoft.com/office/officeart/2008/layout/VerticalCurvedList"/>
    <dgm:cxn modelId="{EA2661DC-3757-4954-990C-F25B996E8492}" type="presParOf" srcId="{F2FE0F96-7CBB-4122-A889-3596FCD37186}" destId="{EE4F5647-A6ED-4F61-9083-0C2528A94A14}" srcOrd="7" destOrd="0" presId="urn:microsoft.com/office/officeart/2008/layout/VerticalCurvedList"/>
    <dgm:cxn modelId="{42BDFE53-046D-4F25-84F1-A465743277D0}" type="presParOf" srcId="{F2FE0F96-7CBB-4122-A889-3596FCD37186}" destId="{81FA9D13-CD66-4FD8-85B5-4CE0EDB1DFED}" srcOrd="8" destOrd="0" presId="urn:microsoft.com/office/officeart/2008/layout/VerticalCurvedList"/>
    <dgm:cxn modelId="{73E99E9D-D442-476E-959C-7B17FA35C5DB}" type="presParOf" srcId="{81FA9D13-CD66-4FD8-85B5-4CE0EDB1DFED}" destId="{A607245D-A572-440D-A745-90935550C647}" srcOrd="0" destOrd="0" presId="urn:microsoft.com/office/officeart/2008/layout/VerticalCurvedList"/>
    <dgm:cxn modelId="{C2B34284-7B74-42D0-86DF-919F061EAABD}" type="presParOf" srcId="{F2FE0F96-7CBB-4122-A889-3596FCD37186}" destId="{34C1BA5C-A5CB-453E-B548-17BCA3F603E2}" srcOrd="9" destOrd="0" presId="urn:microsoft.com/office/officeart/2008/layout/VerticalCurvedList"/>
    <dgm:cxn modelId="{75DB7C8A-D687-454E-88E2-5E8D4558ED6A}" type="presParOf" srcId="{F2FE0F96-7CBB-4122-A889-3596FCD37186}" destId="{A775FEF6-D81B-467B-A5D5-3C9B70FC3CAB}" srcOrd="10" destOrd="0" presId="urn:microsoft.com/office/officeart/2008/layout/VerticalCurvedList"/>
    <dgm:cxn modelId="{4D19E28B-19CB-428D-AC7B-0B7510720AB7}" type="presParOf" srcId="{A775FEF6-D81B-467B-A5D5-3C9B70FC3CAB}" destId="{218A62C5-4365-4C12-ACBB-8EF908367A66}" srcOrd="0" destOrd="0" presId="urn:microsoft.com/office/officeart/2008/layout/VerticalCurvedList"/>
    <dgm:cxn modelId="{4DD4EB00-B08B-44E6-95B3-D66C149F7652}" type="presParOf" srcId="{F2FE0F96-7CBB-4122-A889-3596FCD37186}" destId="{3E5D6511-A7AA-413D-96AD-20F9B517A97B}" srcOrd="11" destOrd="0" presId="urn:microsoft.com/office/officeart/2008/layout/VerticalCurvedList"/>
    <dgm:cxn modelId="{BBF3F8A3-3580-456E-A786-908CB5B170C4}" type="presParOf" srcId="{F2FE0F96-7CBB-4122-A889-3596FCD37186}" destId="{AA5CA65F-84DF-4832-98B9-36D7A61A1E29}" srcOrd="12" destOrd="0" presId="urn:microsoft.com/office/officeart/2008/layout/VerticalCurvedList"/>
    <dgm:cxn modelId="{A34B2DC9-D59C-46CB-9344-EE12769BB2FC}" type="presParOf" srcId="{AA5CA65F-84DF-4832-98B9-36D7A61A1E29}" destId="{B7C6C6E3-1700-4845-B7E7-11C84A15E444}"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CAC57-FC3F-42F9-9E5D-C2F5B961FB64}"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fr-FR"/>
        </a:p>
      </dgm:t>
    </dgm:pt>
    <dgm:pt modelId="{D404C570-8524-4040-9310-5558DABFF4A9}">
      <dgm:prSet phldrT="[Texte]" custT="1"/>
      <dgm:spPr/>
      <dgm:t>
        <a:bodyPr/>
        <a:lstStyle/>
        <a:p>
          <a:r>
            <a:rPr lang="fr-FR" sz="2800" dirty="0"/>
            <a:t>The Challenges </a:t>
          </a:r>
          <a:r>
            <a:rPr lang="fr-FR" sz="2800" dirty="0" err="1"/>
            <a:t>facing</a:t>
          </a:r>
          <a:r>
            <a:rPr lang="fr-FR" sz="2800" dirty="0"/>
            <a:t> Blockchain</a:t>
          </a:r>
        </a:p>
      </dgm:t>
    </dgm:pt>
    <dgm:pt modelId="{65F2BFC6-2A73-4DB2-BFC2-EFC19BB9CA56}" type="parTrans" cxnId="{FFAC9D22-72DF-4420-9ED4-B3250B5E965B}">
      <dgm:prSet/>
      <dgm:spPr/>
      <dgm:t>
        <a:bodyPr/>
        <a:lstStyle/>
        <a:p>
          <a:endParaRPr lang="fr-FR"/>
        </a:p>
      </dgm:t>
    </dgm:pt>
    <dgm:pt modelId="{45B9FA00-56EC-425A-850C-CB9D91B1519F}" type="sibTrans" cxnId="{FFAC9D22-72DF-4420-9ED4-B3250B5E965B}">
      <dgm:prSet/>
      <dgm:spPr/>
      <dgm:t>
        <a:bodyPr/>
        <a:lstStyle/>
        <a:p>
          <a:endParaRPr lang="fr-FR"/>
        </a:p>
      </dgm:t>
    </dgm:pt>
    <dgm:pt modelId="{A7D484F5-A460-4995-9F97-F9BB943DD6C0}">
      <dgm:prSet phldrT="[Texte]"/>
      <dgm:spPr/>
      <dgm:t>
        <a:bodyPr/>
        <a:lstStyle/>
        <a:p>
          <a:r>
            <a:rPr lang="en-US" b="1" i="0" dirty="0"/>
            <a:t>Scalability:</a:t>
          </a:r>
          <a:r>
            <a:rPr lang="en-US" b="0" i="0" dirty="0"/>
            <a:t> </a:t>
          </a:r>
        </a:p>
        <a:p>
          <a:r>
            <a:rPr lang="en-US" b="0" i="0" dirty="0"/>
            <a:t>As blockchain networks grow, scalability becomes a significant concern. Transaction speed and throughput are limited in many blockchain implementations, hindering their ability to handle large volumes of transactions.</a:t>
          </a:r>
          <a:endParaRPr lang="fr-FR" dirty="0">
            <a:solidFill>
              <a:schemeClr val="tx1"/>
            </a:solidFill>
          </a:endParaRPr>
        </a:p>
      </dgm:t>
    </dgm:pt>
    <dgm:pt modelId="{679EE66B-1724-4E7D-BD68-66B9F8F8A94E}" type="parTrans" cxnId="{D30A3FAF-C7C2-4C02-B6AF-EFF0F0A242D7}">
      <dgm:prSet/>
      <dgm:spPr/>
      <dgm:t>
        <a:bodyPr/>
        <a:lstStyle/>
        <a:p>
          <a:endParaRPr lang="fr-FR"/>
        </a:p>
      </dgm:t>
    </dgm:pt>
    <dgm:pt modelId="{037A4865-1DD3-43AD-AC35-B17A4DD3D327}" type="sibTrans" cxnId="{D30A3FAF-C7C2-4C02-B6AF-EFF0F0A242D7}">
      <dgm:prSet/>
      <dgm:spPr/>
      <dgm:t>
        <a:bodyPr/>
        <a:lstStyle/>
        <a:p>
          <a:endParaRPr lang="fr-FR"/>
        </a:p>
      </dgm:t>
    </dgm:pt>
    <dgm:pt modelId="{EABAAADC-B924-4F10-BC4C-577E13FEF537}">
      <dgm:prSet phldrT="[Texte]"/>
      <dgm:spPr/>
      <dgm:t>
        <a:bodyPr/>
        <a:lstStyle/>
        <a:p>
          <a:r>
            <a:rPr lang="en-US" b="1" i="0" dirty="0"/>
            <a:t>Energy Consumption:</a:t>
          </a:r>
        </a:p>
        <a:p>
          <a:r>
            <a:rPr lang="en-US" b="0" i="0" dirty="0"/>
            <a:t> Some consensus mechanisms, like Proof of Work (</a:t>
          </a:r>
          <a:r>
            <a:rPr lang="en-US" b="0" i="0" dirty="0" err="1"/>
            <a:t>PoW</a:t>
          </a:r>
          <a:r>
            <a:rPr lang="en-US" b="0" i="0" dirty="0"/>
            <a:t>), require a lot computational power, leading to high energy consumption. </a:t>
          </a:r>
          <a:endParaRPr lang="en-US" b="0" i="0" dirty="0">
            <a:solidFill>
              <a:schemeClr val="tx1"/>
            </a:solidFill>
          </a:endParaRPr>
        </a:p>
        <a:p>
          <a:endParaRPr lang="en-US" b="0" i="0" dirty="0">
            <a:solidFill>
              <a:schemeClr val="tx1"/>
            </a:solidFill>
          </a:endParaRPr>
        </a:p>
        <a:p>
          <a:endParaRPr lang="fr-FR" dirty="0">
            <a:solidFill>
              <a:schemeClr val="tx1"/>
            </a:solidFill>
          </a:endParaRPr>
        </a:p>
      </dgm:t>
    </dgm:pt>
    <dgm:pt modelId="{3A3FADF7-E841-4216-BDE0-A612958C614F}" type="parTrans" cxnId="{E18F95FA-D0F1-4674-B6E6-7CE70CB79E80}">
      <dgm:prSet/>
      <dgm:spPr/>
      <dgm:t>
        <a:bodyPr/>
        <a:lstStyle/>
        <a:p>
          <a:endParaRPr lang="fr-FR"/>
        </a:p>
      </dgm:t>
    </dgm:pt>
    <dgm:pt modelId="{930CA7A0-CF0F-41A1-90B0-853C9712F0F7}" type="sibTrans" cxnId="{E18F95FA-D0F1-4674-B6E6-7CE70CB79E80}">
      <dgm:prSet/>
      <dgm:spPr/>
      <dgm:t>
        <a:bodyPr/>
        <a:lstStyle/>
        <a:p>
          <a:endParaRPr lang="fr-FR"/>
        </a:p>
      </dgm:t>
    </dgm:pt>
    <dgm:pt modelId="{BFC7022E-9A51-46A4-99CB-B51BAF201E0D}">
      <dgm:prSet phldrT="[Texte]"/>
      <dgm:spPr/>
      <dgm:t>
        <a:bodyPr/>
        <a:lstStyle/>
        <a:p>
          <a:r>
            <a:rPr lang="en-US" b="1" i="0" dirty="0"/>
            <a:t>Costs and </a:t>
          </a:r>
        </a:p>
        <a:p>
          <a:r>
            <a:rPr lang="en-US" b="1" i="0" dirty="0"/>
            <a:t>Expenses :</a:t>
          </a:r>
        </a:p>
        <a:p>
          <a:r>
            <a:rPr lang="en-US" b="0" i="0" dirty="0"/>
            <a:t> Developing and maintaining blockchain infrastructure can be expensive</a:t>
          </a:r>
          <a:r>
            <a:rPr lang="fr-FR" b="0" i="0" dirty="0"/>
            <a:t> and </a:t>
          </a:r>
          <a:r>
            <a:rPr lang="fr-FR" b="0" i="0" dirty="0" err="1"/>
            <a:t>costly</a:t>
          </a:r>
          <a:r>
            <a:rPr lang="fr-FR" b="0" i="0" dirty="0"/>
            <a:t> </a:t>
          </a:r>
          <a:r>
            <a:rPr lang="en-US" b="0" i="0" dirty="0"/>
            <a:t>for businesses, especially for smaller enterprises</a:t>
          </a:r>
        </a:p>
        <a:p>
          <a:r>
            <a:rPr lang="en-US" b="0" i="0" dirty="0"/>
            <a:t> </a:t>
          </a:r>
          <a:endParaRPr lang="fr-FR" dirty="0"/>
        </a:p>
      </dgm:t>
    </dgm:pt>
    <dgm:pt modelId="{603035C2-6EB1-45F8-A5D7-0B8EA600DC2E}" type="parTrans" cxnId="{839F6144-CFB9-4803-86D9-B5B962247E03}">
      <dgm:prSet/>
      <dgm:spPr/>
      <dgm:t>
        <a:bodyPr/>
        <a:lstStyle/>
        <a:p>
          <a:endParaRPr lang="fr-FR"/>
        </a:p>
      </dgm:t>
    </dgm:pt>
    <dgm:pt modelId="{B6719E39-A040-481E-8F67-EA27D4E6E160}" type="sibTrans" cxnId="{839F6144-CFB9-4803-86D9-B5B962247E03}">
      <dgm:prSet/>
      <dgm:spPr/>
      <dgm:t>
        <a:bodyPr/>
        <a:lstStyle/>
        <a:p>
          <a:endParaRPr lang="fr-FR"/>
        </a:p>
      </dgm:t>
    </dgm:pt>
    <dgm:pt modelId="{734089AA-5B6B-4ECB-B84B-632A9FF22BF2}" type="pres">
      <dgm:prSet presAssocID="{1C7CAC57-FC3F-42F9-9E5D-C2F5B961FB64}" presName="composite" presStyleCnt="0">
        <dgm:presLayoutVars>
          <dgm:chMax val="1"/>
          <dgm:dir/>
          <dgm:resizeHandles val="exact"/>
        </dgm:presLayoutVars>
      </dgm:prSet>
      <dgm:spPr/>
    </dgm:pt>
    <dgm:pt modelId="{BCD0BAC3-25BA-4DE5-88D3-EA171FD33C2A}" type="pres">
      <dgm:prSet presAssocID="{D404C570-8524-4040-9310-5558DABFF4A9}" presName="roof" presStyleLbl="dkBgShp" presStyleIdx="0" presStyleCnt="2"/>
      <dgm:spPr/>
    </dgm:pt>
    <dgm:pt modelId="{FCB9EE0A-C729-44F2-AF7A-1065DCC05CD4}" type="pres">
      <dgm:prSet presAssocID="{D404C570-8524-4040-9310-5558DABFF4A9}" presName="pillars" presStyleCnt="0"/>
      <dgm:spPr/>
    </dgm:pt>
    <dgm:pt modelId="{89AFA36A-9FB1-4B76-B85E-6A0E7D78D855}" type="pres">
      <dgm:prSet presAssocID="{D404C570-8524-4040-9310-5558DABFF4A9}" presName="pillar1" presStyleLbl="node1" presStyleIdx="0" presStyleCnt="3">
        <dgm:presLayoutVars>
          <dgm:bulletEnabled val="1"/>
        </dgm:presLayoutVars>
      </dgm:prSet>
      <dgm:spPr/>
    </dgm:pt>
    <dgm:pt modelId="{3024F4F0-9CDB-47F7-A6D5-334076EDB155}" type="pres">
      <dgm:prSet presAssocID="{EABAAADC-B924-4F10-BC4C-577E13FEF537}" presName="pillarX" presStyleLbl="node1" presStyleIdx="1" presStyleCnt="3">
        <dgm:presLayoutVars>
          <dgm:bulletEnabled val="1"/>
        </dgm:presLayoutVars>
      </dgm:prSet>
      <dgm:spPr/>
    </dgm:pt>
    <dgm:pt modelId="{E9BB688F-4B8D-423D-A14F-BD298794F3A2}" type="pres">
      <dgm:prSet presAssocID="{BFC7022E-9A51-46A4-99CB-B51BAF201E0D}" presName="pillarX" presStyleLbl="node1" presStyleIdx="2" presStyleCnt="3">
        <dgm:presLayoutVars>
          <dgm:bulletEnabled val="1"/>
        </dgm:presLayoutVars>
      </dgm:prSet>
      <dgm:spPr/>
    </dgm:pt>
    <dgm:pt modelId="{19679FF2-8FE3-4F80-9C5A-1683C10AC5C1}" type="pres">
      <dgm:prSet presAssocID="{D404C570-8524-4040-9310-5558DABFF4A9}" presName="base" presStyleLbl="dkBgShp" presStyleIdx="1" presStyleCnt="2"/>
      <dgm:spPr/>
    </dgm:pt>
  </dgm:ptLst>
  <dgm:cxnLst>
    <dgm:cxn modelId="{F34D0911-CE81-4B81-BB5F-97E6B3401DFC}" type="presOf" srcId="{1C7CAC57-FC3F-42F9-9E5D-C2F5B961FB64}" destId="{734089AA-5B6B-4ECB-B84B-632A9FF22BF2}" srcOrd="0" destOrd="0" presId="urn:microsoft.com/office/officeart/2005/8/layout/hList3"/>
    <dgm:cxn modelId="{2096CA15-FCBE-4DB0-B8CA-958FAD017D59}" type="presOf" srcId="{BFC7022E-9A51-46A4-99CB-B51BAF201E0D}" destId="{E9BB688F-4B8D-423D-A14F-BD298794F3A2}" srcOrd="0" destOrd="0" presId="urn:microsoft.com/office/officeart/2005/8/layout/hList3"/>
    <dgm:cxn modelId="{4614F51C-EF07-4F92-BAFC-4A0A253A0066}" type="presOf" srcId="{A7D484F5-A460-4995-9F97-F9BB943DD6C0}" destId="{89AFA36A-9FB1-4B76-B85E-6A0E7D78D855}" srcOrd="0" destOrd="0" presId="urn:microsoft.com/office/officeart/2005/8/layout/hList3"/>
    <dgm:cxn modelId="{FFAC9D22-72DF-4420-9ED4-B3250B5E965B}" srcId="{1C7CAC57-FC3F-42F9-9E5D-C2F5B961FB64}" destId="{D404C570-8524-4040-9310-5558DABFF4A9}" srcOrd="0" destOrd="0" parTransId="{65F2BFC6-2A73-4DB2-BFC2-EFC19BB9CA56}" sibTransId="{45B9FA00-56EC-425A-850C-CB9D91B1519F}"/>
    <dgm:cxn modelId="{E80FD928-E332-4973-A1F0-447E3D1794FE}" type="presOf" srcId="{D404C570-8524-4040-9310-5558DABFF4A9}" destId="{BCD0BAC3-25BA-4DE5-88D3-EA171FD33C2A}" srcOrd="0" destOrd="0" presId="urn:microsoft.com/office/officeart/2005/8/layout/hList3"/>
    <dgm:cxn modelId="{839F6144-CFB9-4803-86D9-B5B962247E03}" srcId="{D404C570-8524-4040-9310-5558DABFF4A9}" destId="{BFC7022E-9A51-46A4-99CB-B51BAF201E0D}" srcOrd="2" destOrd="0" parTransId="{603035C2-6EB1-45F8-A5D7-0B8EA600DC2E}" sibTransId="{B6719E39-A040-481E-8F67-EA27D4E6E160}"/>
    <dgm:cxn modelId="{D30A3FAF-C7C2-4C02-B6AF-EFF0F0A242D7}" srcId="{D404C570-8524-4040-9310-5558DABFF4A9}" destId="{A7D484F5-A460-4995-9F97-F9BB943DD6C0}" srcOrd="0" destOrd="0" parTransId="{679EE66B-1724-4E7D-BD68-66B9F8F8A94E}" sibTransId="{037A4865-1DD3-43AD-AC35-B17A4DD3D327}"/>
    <dgm:cxn modelId="{830641CC-F04D-4FDD-8BB6-0308D000A447}" type="presOf" srcId="{EABAAADC-B924-4F10-BC4C-577E13FEF537}" destId="{3024F4F0-9CDB-47F7-A6D5-334076EDB155}" srcOrd="0" destOrd="0" presId="urn:microsoft.com/office/officeart/2005/8/layout/hList3"/>
    <dgm:cxn modelId="{E18F95FA-D0F1-4674-B6E6-7CE70CB79E80}" srcId="{D404C570-8524-4040-9310-5558DABFF4A9}" destId="{EABAAADC-B924-4F10-BC4C-577E13FEF537}" srcOrd="1" destOrd="0" parTransId="{3A3FADF7-E841-4216-BDE0-A612958C614F}" sibTransId="{930CA7A0-CF0F-41A1-90B0-853C9712F0F7}"/>
    <dgm:cxn modelId="{5758407F-0728-466A-924D-B2D9D6771417}" type="presParOf" srcId="{734089AA-5B6B-4ECB-B84B-632A9FF22BF2}" destId="{BCD0BAC3-25BA-4DE5-88D3-EA171FD33C2A}" srcOrd="0" destOrd="0" presId="urn:microsoft.com/office/officeart/2005/8/layout/hList3"/>
    <dgm:cxn modelId="{42F93EC5-4684-4379-ADF9-28B8CBA2102C}" type="presParOf" srcId="{734089AA-5B6B-4ECB-B84B-632A9FF22BF2}" destId="{FCB9EE0A-C729-44F2-AF7A-1065DCC05CD4}" srcOrd="1" destOrd="0" presId="urn:microsoft.com/office/officeart/2005/8/layout/hList3"/>
    <dgm:cxn modelId="{C78E9E14-1DA7-41E4-97A9-861DC5854A1B}" type="presParOf" srcId="{FCB9EE0A-C729-44F2-AF7A-1065DCC05CD4}" destId="{89AFA36A-9FB1-4B76-B85E-6A0E7D78D855}" srcOrd="0" destOrd="0" presId="urn:microsoft.com/office/officeart/2005/8/layout/hList3"/>
    <dgm:cxn modelId="{5CD9704B-FB68-4E22-B9D5-CF83F41D6652}" type="presParOf" srcId="{FCB9EE0A-C729-44F2-AF7A-1065DCC05CD4}" destId="{3024F4F0-9CDB-47F7-A6D5-334076EDB155}" srcOrd="1" destOrd="0" presId="urn:microsoft.com/office/officeart/2005/8/layout/hList3"/>
    <dgm:cxn modelId="{547281C7-731F-44C4-9DC9-EF36040E8E45}" type="presParOf" srcId="{FCB9EE0A-C729-44F2-AF7A-1065DCC05CD4}" destId="{E9BB688F-4B8D-423D-A14F-BD298794F3A2}" srcOrd="2" destOrd="0" presId="urn:microsoft.com/office/officeart/2005/8/layout/hList3"/>
    <dgm:cxn modelId="{A0236872-D8C1-4D4D-9F30-19825335F14E}" type="presParOf" srcId="{734089AA-5B6B-4ECB-B84B-632A9FF22BF2}" destId="{19679FF2-8FE3-4F80-9C5A-1683C10AC5C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CAC57-FC3F-42F9-9E5D-C2F5B961FB64}"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fr-FR"/>
        </a:p>
      </dgm:t>
    </dgm:pt>
    <dgm:pt modelId="{D404C570-8524-4040-9310-5558DABFF4A9}">
      <dgm:prSet phldrT="[Texte]" custT="1"/>
      <dgm:spPr/>
      <dgm:t>
        <a:bodyPr/>
        <a:lstStyle/>
        <a:p>
          <a:r>
            <a:rPr lang="fr-FR" sz="3600" dirty="0"/>
            <a:t>Future trends</a:t>
          </a:r>
        </a:p>
      </dgm:t>
    </dgm:pt>
    <dgm:pt modelId="{65F2BFC6-2A73-4DB2-BFC2-EFC19BB9CA56}" type="parTrans" cxnId="{FFAC9D22-72DF-4420-9ED4-B3250B5E965B}">
      <dgm:prSet/>
      <dgm:spPr/>
      <dgm:t>
        <a:bodyPr/>
        <a:lstStyle/>
        <a:p>
          <a:endParaRPr lang="fr-FR"/>
        </a:p>
      </dgm:t>
    </dgm:pt>
    <dgm:pt modelId="{45B9FA00-56EC-425A-850C-CB9D91B1519F}" type="sibTrans" cxnId="{FFAC9D22-72DF-4420-9ED4-B3250B5E965B}">
      <dgm:prSet/>
      <dgm:spPr/>
      <dgm:t>
        <a:bodyPr/>
        <a:lstStyle/>
        <a:p>
          <a:endParaRPr lang="fr-FR"/>
        </a:p>
      </dgm:t>
    </dgm:pt>
    <dgm:pt modelId="{A7D484F5-A460-4995-9F97-F9BB943DD6C0}">
      <dgm:prSet phldrT="[Texte]"/>
      <dgm:spPr/>
      <dgm:t>
        <a:bodyPr/>
        <a:lstStyle/>
        <a:p>
          <a:r>
            <a:rPr lang="fr-FR" b="1" i="0" dirty="0" err="1"/>
            <a:t>Artificial</a:t>
          </a:r>
          <a:r>
            <a:rPr lang="fr-FR" b="1" i="0" dirty="0"/>
            <a:t> Intelligence</a:t>
          </a:r>
          <a:r>
            <a:rPr lang="en-US" b="1" i="0" dirty="0"/>
            <a:t>: </a:t>
          </a:r>
        </a:p>
        <a:p>
          <a:r>
            <a:rPr lang="en-US" b="0" i="0" dirty="0"/>
            <a:t>AI systems rely heavily on vast amounts of data. Blockchain's immutability and cryptographic features can secure this data, ensuring its integrity and preventing unauthorized tampering. Additionally, blockchain can provide a transparent and auditable record of AI model training, enhancing trust and accountability in AI systems.</a:t>
          </a:r>
          <a:endParaRPr lang="fr-FR" dirty="0">
            <a:solidFill>
              <a:schemeClr val="tx1"/>
            </a:solidFill>
          </a:endParaRPr>
        </a:p>
      </dgm:t>
    </dgm:pt>
    <dgm:pt modelId="{679EE66B-1724-4E7D-BD68-66B9F8F8A94E}" type="parTrans" cxnId="{D30A3FAF-C7C2-4C02-B6AF-EFF0F0A242D7}">
      <dgm:prSet/>
      <dgm:spPr/>
      <dgm:t>
        <a:bodyPr/>
        <a:lstStyle/>
        <a:p>
          <a:endParaRPr lang="fr-FR"/>
        </a:p>
      </dgm:t>
    </dgm:pt>
    <dgm:pt modelId="{037A4865-1DD3-43AD-AC35-B17A4DD3D327}" type="sibTrans" cxnId="{D30A3FAF-C7C2-4C02-B6AF-EFF0F0A242D7}">
      <dgm:prSet/>
      <dgm:spPr/>
      <dgm:t>
        <a:bodyPr/>
        <a:lstStyle/>
        <a:p>
          <a:endParaRPr lang="fr-FR"/>
        </a:p>
      </dgm:t>
    </dgm:pt>
    <dgm:pt modelId="{EABAAADC-B924-4F10-BC4C-577E13FEF537}">
      <dgm:prSet phldrT="[Texte]"/>
      <dgm:spPr/>
      <dgm:t>
        <a:bodyPr/>
        <a:lstStyle/>
        <a:p>
          <a:r>
            <a:rPr lang="fr-FR" b="1" i="0" dirty="0"/>
            <a:t>Asset </a:t>
          </a:r>
          <a:r>
            <a:rPr lang="fr-FR" b="1" i="0" dirty="0" err="1"/>
            <a:t>tokenization</a:t>
          </a:r>
          <a:r>
            <a:rPr lang="fr-FR" b="1" i="0" dirty="0"/>
            <a:t> :</a:t>
          </a:r>
        </a:p>
        <a:p>
          <a:r>
            <a:rPr lang="en-US" b="1" i="0" dirty="0"/>
            <a:t> </a:t>
          </a:r>
          <a:r>
            <a:rPr lang="en-US" b="0" i="0" dirty="0"/>
            <a:t>Asset tokenization involves representing real-world assets, such as real estate, art, or financial instruments, as digital tokens on a blockchain. These tokens are cryptographic representations that can be bought, sold, or traded.</a:t>
          </a:r>
          <a:endParaRPr lang="fr-FR" dirty="0">
            <a:solidFill>
              <a:schemeClr val="tx1"/>
            </a:solidFill>
          </a:endParaRPr>
        </a:p>
      </dgm:t>
    </dgm:pt>
    <dgm:pt modelId="{3A3FADF7-E841-4216-BDE0-A612958C614F}" type="parTrans" cxnId="{E18F95FA-D0F1-4674-B6E6-7CE70CB79E80}">
      <dgm:prSet/>
      <dgm:spPr/>
      <dgm:t>
        <a:bodyPr/>
        <a:lstStyle/>
        <a:p>
          <a:endParaRPr lang="fr-FR"/>
        </a:p>
      </dgm:t>
    </dgm:pt>
    <dgm:pt modelId="{930CA7A0-CF0F-41A1-90B0-853C9712F0F7}" type="sibTrans" cxnId="{E18F95FA-D0F1-4674-B6E6-7CE70CB79E80}">
      <dgm:prSet/>
      <dgm:spPr/>
      <dgm:t>
        <a:bodyPr/>
        <a:lstStyle/>
        <a:p>
          <a:endParaRPr lang="fr-FR"/>
        </a:p>
      </dgm:t>
    </dgm:pt>
    <dgm:pt modelId="{BFC7022E-9A51-46A4-99CB-B51BAF201E0D}">
      <dgm:prSet phldrT="[Texte]"/>
      <dgm:spPr/>
      <dgm:t>
        <a:bodyPr/>
        <a:lstStyle/>
        <a:p>
          <a:r>
            <a:rPr lang="fr-FR" b="1" i="0" dirty="0"/>
            <a:t>Central Bank Digital </a:t>
          </a:r>
          <a:r>
            <a:rPr lang="fr-FR" b="1" i="0" dirty="0" err="1"/>
            <a:t>Currencies</a:t>
          </a:r>
          <a:r>
            <a:rPr lang="fr-FR" b="1" i="0" dirty="0"/>
            <a:t> (</a:t>
          </a:r>
          <a:r>
            <a:rPr lang="fr-FR" b="1" i="0" dirty="0" err="1"/>
            <a:t>CBDCs</a:t>
          </a:r>
          <a:r>
            <a:rPr lang="fr-FR" b="1" i="0" dirty="0"/>
            <a:t>):</a:t>
          </a:r>
          <a:endParaRPr lang="fr-FR" b="0" i="0" dirty="0"/>
        </a:p>
        <a:p>
          <a:r>
            <a:rPr lang="en-US" b="0" i="0" dirty="0"/>
            <a:t> Governments worldwide are exploring or piloting CBDCs using blockchain technology. These initiatives aim to digitize traditional currencies, potentially transforming the global financial system. unlike cryptocurrencies such as Bitcoin, these currencies are backed by the government and are legal tender.</a:t>
          </a:r>
        </a:p>
      </dgm:t>
    </dgm:pt>
    <dgm:pt modelId="{603035C2-6EB1-45F8-A5D7-0B8EA600DC2E}" type="parTrans" cxnId="{839F6144-CFB9-4803-86D9-B5B962247E03}">
      <dgm:prSet/>
      <dgm:spPr/>
      <dgm:t>
        <a:bodyPr/>
        <a:lstStyle/>
        <a:p>
          <a:endParaRPr lang="fr-FR"/>
        </a:p>
      </dgm:t>
    </dgm:pt>
    <dgm:pt modelId="{B6719E39-A040-481E-8F67-EA27D4E6E160}" type="sibTrans" cxnId="{839F6144-CFB9-4803-86D9-B5B962247E03}">
      <dgm:prSet/>
      <dgm:spPr/>
      <dgm:t>
        <a:bodyPr/>
        <a:lstStyle/>
        <a:p>
          <a:endParaRPr lang="fr-FR"/>
        </a:p>
      </dgm:t>
    </dgm:pt>
    <dgm:pt modelId="{734089AA-5B6B-4ECB-B84B-632A9FF22BF2}" type="pres">
      <dgm:prSet presAssocID="{1C7CAC57-FC3F-42F9-9E5D-C2F5B961FB64}" presName="composite" presStyleCnt="0">
        <dgm:presLayoutVars>
          <dgm:chMax val="1"/>
          <dgm:dir/>
          <dgm:resizeHandles val="exact"/>
        </dgm:presLayoutVars>
      </dgm:prSet>
      <dgm:spPr/>
    </dgm:pt>
    <dgm:pt modelId="{BCD0BAC3-25BA-4DE5-88D3-EA171FD33C2A}" type="pres">
      <dgm:prSet presAssocID="{D404C570-8524-4040-9310-5558DABFF4A9}" presName="roof" presStyleLbl="dkBgShp" presStyleIdx="0" presStyleCnt="2"/>
      <dgm:spPr/>
    </dgm:pt>
    <dgm:pt modelId="{FCB9EE0A-C729-44F2-AF7A-1065DCC05CD4}" type="pres">
      <dgm:prSet presAssocID="{D404C570-8524-4040-9310-5558DABFF4A9}" presName="pillars" presStyleCnt="0"/>
      <dgm:spPr/>
    </dgm:pt>
    <dgm:pt modelId="{89AFA36A-9FB1-4B76-B85E-6A0E7D78D855}" type="pres">
      <dgm:prSet presAssocID="{D404C570-8524-4040-9310-5558DABFF4A9}" presName="pillar1" presStyleLbl="node1" presStyleIdx="0" presStyleCnt="3">
        <dgm:presLayoutVars>
          <dgm:bulletEnabled val="1"/>
        </dgm:presLayoutVars>
      </dgm:prSet>
      <dgm:spPr/>
    </dgm:pt>
    <dgm:pt modelId="{3024F4F0-9CDB-47F7-A6D5-334076EDB155}" type="pres">
      <dgm:prSet presAssocID="{EABAAADC-B924-4F10-BC4C-577E13FEF537}" presName="pillarX" presStyleLbl="node1" presStyleIdx="1" presStyleCnt="3">
        <dgm:presLayoutVars>
          <dgm:bulletEnabled val="1"/>
        </dgm:presLayoutVars>
      </dgm:prSet>
      <dgm:spPr/>
    </dgm:pt>
    <dgm:pt modelId="{E9BB688F-4B8D-423D-A14F-BD298794F3A2}" type="pres">
      <dgm:prSet presAssocID="{BFC7022E-9A51-46A4-99CB-B51BAF201E0D}" presName="pillarX" presStyleLbl="node1" presStyleIdx="2" presStyleCnt="3">
        <dgm:presLayoutVars>
          <dgm:bulletEnabled val="1"/>
        </dgm:presLayoutVars>
      </dgm:prSet>
      <dgm:spPr/>
    </dgm:pt>
    <dgm:pt modelId="{19679FF2-8FE3-4F80-9C5A-1683C10AC5C1}" type="pres">
      <dgm:prSet presAssocID="{D404C570-8524-4040-9310-5558DABFF4A9}" presName="base" presStyleLbl="dkBgShp" presStyleIdx="1" presStyleCnt="2"/>
      <dgm:spPr/>
    </dgm:pt>
  </dgm:ptLst>
  <dgm:cxnLst>
    <dgm:cxn modelId="{F34D0911-CE81-4B81-BB5F-97E6B3401DFC}" type="presOf" srcId="{1C7CAC57-FC3F-42F9-9E5D-C2F5B961FB64}" destId="{734089AA-5B6B-4ECB-B84B-632A9FF22BF2}" srcOrd="0" destOrd="0" presId="urn:microsoft.com/office/officeart/2005/8/layout/hList3"/>
    <dgm:cxn modelId="{2096CA15-FCBE-4DB0-B8CA-958FAD017D59}" type="presOf" srcId="{BFC7022E-9A51-46A4-99CB-B51BAF201E0D}" destId="{E9BB688F-4B8D-423D-A14F-BD298794F3A2}" srcOrd="0" destOrd="0" presId="urn:microsoft.com/office/officeart/2005/8/layout/hList3"/>
    <dgm:cxn modelId="{4614F51C-EF07-4F92-BAFC-4A0A253A0066}" type="presOf" srcId="{A7D484F5-A460-4995-9F97-F9BB943DD6C0}" destId="{89AFA36A-9FB1-4B76-B85E-6A0E7D78D855}" srcOrd="0" destOrd="0" presId="urn:microsoft.com/office/officeart/2005/8/layout/hList3"/>
    <dgm:cxn modelId="{FFAC9D22-72DF-4420-9ED4-B3250B5E965B}" srcId="{1C7CAC57-FC3F-42F9-9E5D-C2F5B961FB64}" destId="{D404C570-8524-4040-9310-5558DABFF4A9}" srcOrd="0" destOrd="0" parTransId="{65F2BFC6-2A73-4DB2-BFC2-EFC19BB9CA56}" sibTransId="{45B9FA00-56EC-425A-850C-CB9D91B1519F}"/>
    <dgm:cxn modelId="{E80FD928-E332-4973-A1F0-447E3D1794FE}" type="presOf" srcId="{D404C570-8524-4040-9310-5558DABFF4A9}" destId="{BCD0BAC3-25BA-4DE5-88D3-EA171FD33C2A}" srcOrd="0" destOrd="0" presId="urn:microsoft.com/office/officeart/2005/8/layout/hList3"/>
    <dgm:cxn modelId="{839F6144-CFB9-4803-86D9-B5B962247E03}" srcId="{D404C570-8524-4040-9310-5558DABFF4A9}" destId="{BFC7022E-9A51-46A4-99CB-B51BAF201E0D}" srcOrd="2" destOrd="0" parTransId="{603035C2-6EB1-45F8-A5D7-0B8EA600DC2E}" sibTransId="{B6719E39-A040-481E-8F67-EA27D4E6E160}"/>
    <dgm:cxn modelId="{D30A3FAF-C7C2-4C02-B6AF-EFF0F0A242D7}" srcId="{D404C570-8524-4040-9310-5558DABFF4A9}" destId="{A7D484F5-A460-4995-9F97-F9BB943DD6C0}" srcOrd="0" destOrd="0" parTransId="{679EE66B-1724-4E7D-BD68-66B9F8F8A94E}" sibTransId="{037A4865-1DD3-43AD-AC35-B17A4DD3D327}"/>
    <dgm:cxn modelId="{830641CC-F04D-4FDD-8BB6-0308D000A447}" type="presOf" srcId="{EABAAADC-B924-4F10-BC4C-577E13FEF537}" destId="{3024F4F0-9CDB-47F7-A6D5-334076EDB155}" srcOrd="0" destOrd="0" presId="urn:microsoft.com/office/officeart/2005/8/layout/hList3"/>
    <dgm:cxn modelId="{E18F95FA-D0F1-4674-B6E6-7CE70CB79E80}" srcId="{D404C570-8524-4040-9310-5558DABFF4A9}" destId="{EABAAADC-B924-4F10-BC4C-577E13FEF537}" srcOrd="1" destOrd="0" parTransId="{3A3FADF7-E841-4216-BDE0-A612958C614F}" sibTransId="{930CA7A0-CF0F-41A1-90B0-853C9712F0F7}"/>
    <dgm:cxn modelId="{5758407F-0728-466A-924D-B2D9D6771417}" type="presParOf" srcId="{734089AA-5B6B-4ECB-B84B-632A9FF22BF2}" destId="{BCD0BAC3-25BA-4DE5-88D3-EA171FD33C2A}" srcOrd="0" destOrd="0" presId="urn:microsoft.com/office/officeart/2005/8/layout/hList3"/>
    <dgm:cxn modelId="{42F93EC5-4684-4379-ADF9-28B8CBA2102C}" type="presParOf" srcId="{734089AA-5B6B-4ECB-B84B-632A9FF22BF2}" destId="{FCB9EE0A-C729-44F2-AF7A-1065DCC05CD4}" srcOrd="1" destOrd="0" presId="urn:microsoft.com/office/officeart/2005/8/layout/hList3"/>
    <dgm:cxn modelId="{C78E9E14-1DA7-41E4-97A9-861DC5854A1B}" type="presParOf" srcId="{FCB9EE0A-C729-44F2-AF7A-1065DCC05CD4}" destId="{89AFA36A-9FB1-4B76-B85E-6A0E7D78D855}" srcOrd="0" destOrd="0" presId="urn:microsoft.com/office/officeart/2005/8/layout/hList3"/>
    <dgm:cxn modelId="{5CD9704B-FB68-4E22-B9D5-CF83F41D6652}" type="presParOf" srcId="{FCB9EE0A-C729-44F2-AF7A-1065DCC05CD4}" destId="{3024F4F0-9CDB-47F7-A6D5-334076EDB155}" srcOrd="1" destOrd="0" presId="urn:microsoft.com/office/officeart/2005/8/layout/hList3"/>
    <dgm:cxn modelId="{547281C7-731F-44C4-9DC9-EF36040E8E45}" type="presParOf" srcId="{FCB9EE0A-C729-44F2-AF7A-1065DCC05CD4}" destId="{E9BB688F-4B8D-423D-A14F-BD298794F3A2}" srcOrd="2" destOrd="0" presId="urn:microsoft.com/office/officeart/2005/8/layout/hList3"/>
    <dgm:cxn modelId="{A0236872-D8C1-4D4D-9F30-19825335F14E}" type="presParOf" srcId="{734089AA-5B6B-4ECB-B84B-632A9FF22BF2}" destId="{19679FF2-8FE3-4F80-9C5A-1683C10AC5C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03233-8D8A-4DA5-83E6-4BE415FECBCA}">
      <dsp:nvSpPr>
        <dsp:cNvPr id="0" name=""/>
        <dsp:cNvSpPr/>
      </dsp:nvSpPr>
      <dsp:spPr>
        <a:xfrm>
          <a:off x="-4445527" y="-681785"/>
          <a:ext cx="5296042" cy="5296042"/>
        </a:xfrm>
        <a:prstGeom prst="blockArc">
          <a:avLst>
            <a:gd name="adj1" fmla="val 18900000"/>
            <a:gd name="adj2" fmla="val 2700000"/>
            <a:gd name="adj3" fmla="val 408"/>
          </a:avLst>
        </a:prstGeom>
        <a:noFill/>
        <a:ln w="25400" cap="flat" cmpd="sng" algn="ctr">
          <a:solidFill>
            <a:schemeClr val="accent6">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D275DBF-5EB1-4B0E-ABF4-665807AF79EE}">
      <dsp:nvSpPr>
        <dsp:cNvPr id="0" name=""/>
        <dsp:cNvSpPr/>
      </dsp:nvSpPr>
      <dsp:spPr>
        <a:xfrm>
          <a:off x="317722" y="207083"/>
          <a:ext cx="5909467"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INTRODUCTION</a:t>
          </a:r>
        </a:p>
      </dsp:txBody>
      <dsp:txXfrm>
        <a:off x="317722" y="207083"/>
        <a:ext cx="5909467" cy="414010"/>
      </dsp:txXfrm>
    </dsp:sp>
    <dsp:sp modelId="{428E851F-0C84-485A-B586-932080EBA083}">
      <dsp:nvSpPr>
        <dsp:cNvPr id="0" name=""/>
        <dsp:cNvSpPr/>
      </dsp:nvSpPr>
      <dsp:spPr>
        <a:xfrm>
          <a:off x="58966" y="155332"/>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2082572-7EF3-4561-AB2F-5F8E7C3DFC08}">
      <dsp:nvSpPr>
        <dsp:cNvPr id="0" name=""/>
        <dsp:cNvSpPr/>
      </dsp:nvSpPr>
      <dsp:spPr>
        <a:xfrm>
          <a:off x="658274" y="828021"/>
          <a:ext cx="5568915"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BLOCKCHAIN : WHAT IS IT AND HOW DOES IT WORK</a:t>
          </a:r>
        </a:p>
      </dsp:txBody>
      <dsp:txXfrm>
        <a:off x="658274" y="828021"/>
        <a:ext cx="5568915" cy="414010"/>
      </dsp:txXfrm>
    </dsp:sp>
    <dsp:sp modelId="{FFD5C30D-E580-48E7-B61A-BD66371A94A7}">
      <dsp:nvSpPr>
        <dsp:cNvPr id="0" name=""/>
        <dsp:cNvSpPr/>
      </dsp:nvSpPr>
      <dsp:spPr>
        <a:xfrm>
          <a:off x="399518" y="776269"/>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658B871-5F08-4BF4-99CF-4C8C10F778E6}">
      <dsp:nvSpPr>
        <dsp:cNvPr id="0" name=""/>
        <dsp:cNvSpPr/>
      </dsp:nvSpPr>
      <dsp:spPr>
        <a:xfrm>
          <a:off x="814000" y="1448958"/>
          <a:ext cx="5413189"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USE CASES AND APPLICATIONS</a:t>
          </a:r>
        </a:p>
      </dsp:txBody>
      <dsp:txXfrm>
        <a:off x="814000" y="1448958"/>
        <a:ext cx="5413189" cy="414010"/>
      </dsp:txXfrm>
    </dsp:sp>
    <dsp:sp modelId="{B8798303-25F8-47F0-80F5-421EBD04665E}">
      <dsp:nvSpPr>
        <dsp:cNvPr id="0" name=""/>
        <dsp:cNvSpPr/>
      </dsp:nvSpPr>
      <dsp:spPr>
        <a:xfrm>
          <a:off x="555244" y="1397207"/>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E4F5647-A6ED-4F61-9083-0C2528A94A14}">
      <dsp:nvSpPr>
        <dsp:cNvPr id="0" name=""/>
        <dsp:cNvSpPr/>
      </dsp:nvSpPr>
      <dsp:spPr>
        <a:xfrm>
          <a:off x="814000" y="2069502"/>
          <a:ext cx="5413189"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fr-MA" sz="1600" kern="1200" dirty="0">
              <a:latin typeface="Times New Roman" panose="02020603050405020304" pitchFamily="18" charset="0"/>
              <a:cs typeface="Times New Roman" panose="02020603050405020304" pitchFamily="18" charset="0"/>
            </a:rPr>
            <a:t>FUTURE TRENDS AND CHALLENGES </a:t>
          </a:r>
        </a:p>
      </dsp:txBody>
      <dsp:txXfrm>
        <a:off x="814000" y="2069502"/>
        <a:ext cx="5413189" cy="414010"/>
      </dsp:txXfrm>
    </dsp:sp>
    <dsp:sp modelId="{A607245D-A572-440D-A745-90935550C647}">
      <dsp:nvSpPr>
        <dsp:cNvPr id="0" name=""/>
        <dsp:cNvSpPr/>
      </dsp:nvSpPr>
      <dsp:spPr>
        <a:xfrm>
          <a:off x="555244" y="2017751"/>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BA5C-A5CB-453E-B548-17BCA3F603E2}">
      <dsp:nvSpPr>
        <dsp:cNvPr id="0" name=""/>
        <dsp:cNvSpPr/>
      </dsp:nvSpPr>
      <dsp:spPr>
        <a:xfrm>
          <a:off x="658274" y="2690440"/>
          <a:ext cx="5568915"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SIMULATION</a:t>
          </a:r>
          <a:endParaRPr lang="fr-FR" sz="1600" kern="1200" dirty="0"/>
        </a:p>
      </dsp:txBody>
      <dsp:txXfrm>
        <a:off x="658274" y="2690440"/>
        <a:ext cx="5568915" cy="414010"/>
      </dsp:txXfrm>
    </dsp:sp>
    <dsp:sp modelId="{218A62C5-4365-4C12-ACBB-8EF908367A66}">
      <dsp:nvSpPr>
        <dsp:cNvPr id="0" name=""/>
        <dsp:cNvSpPr/>
      </dsp:nvSpPr>
      <dsp:spPr>
        <a:xfrm>
          <a:off x="399518" y="2638688"/>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E5D6511-A7AA-413D-96AD-20F9B517A97B}">
      <dsp:nvSpPr>
        <dsp:cNvPr id="0" name=""/>
        <dsp:cNvSpPr/>
      </dsp:nvSpPr>
      <dsp:spPr>
        <a:xfrm>
          <a:off x="317722" y="3311377"/>
          <a:ext cx="5909467" cy="41401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2862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CONCLUSION</a:t>
          </a:r>
          <a:endParaRPr lang="fr-FR" sz="1600" kern="1200" dirty="0">
            <a:latin typeface="Times New Roman" panose="02020603050405020304" pitchFamily="18" charset="0"/>
            <a:cs typeface="Times New Roman" panose="02020603050405020304" pitchFamily="18" charset="0"/>
          </a:endParaRPr>
        </a:p>
      </dsp:txBody>
      <dsp:txXfrm>
        <a:off x="317722" y="3311377"/>
        <a:ext cx="5909467" cy="414010"/>
      </dsp:txXfrm>
    </dsp:sp>
    <dsp:sp modelId="{B7C6C6E3-1700-4845-B7E7-11C84A15E444}">
      <dsp:nvSpPr>
        <dsp:cNvPr id="0" name=""/>
        <dsp:cNvSpPr/>
      </dsp:nvSpPr>
      <dsp:spPr>
        <a:xfrm>
          <a:off x="58966" y="3259626"/>
          <a:ext cx="517513" cy="5175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BAC3-25BA-4DE5-88D3-EA171FD33C2A}">
      <dsp:nvSpPr>
        <dsp:cNvPr id="0" name=""/>
        <dsp:cNvSpPr/>
      </dsp:nvSpPr>
      <dsp:spPr>
        <a:xfrm>
          <a:off x="0" y="0"/>
          <a:ext cx="7471144" cy="1311747"/>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The Challenges </a:t>
          </a:r>
          <a:r>
            <a:rPr lang="fr-FR" sz="2800" kern="1200" dirty="0" err="1"/>
            <a:t>facing</a:t>
          </a:r>
          <a:r>
            <a:rPr lang="fr-FR" sz="2800" kern="1200" dirty="0"/>
            <a:t> Blockchain</a:t>
          </a:r>
        </a:p>
      </dsp:txBody>
      <dsp:txXfrm>
        <a:off x="0" y="0"/>
        <a:ext cx="7471144" cy="1311747"/>
      </dsp:txXfrm>
    </dsp:sp>
    <dsp:sp modelId="{89AFA36A-9FB1-4B76-B85E-6A0E7D78D855}">
      <dsp:nvSpPr>
        <dsp:cNvPr id="0" name=""/>
        <dsp:cNvSpPr/>
      </dsp:nvSpPr>
      <dsp:spPr>
        <a:xfrm>
          <a:off x="3648"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Scalability:</a:t>
          </a:r>
          <a:r>
            <a:rPr lang="en-US" sz="1600" b="0" i="0" kern="1200" dirty="0"/>
            <a:t> </a:t>
          </a:r>
        </a:p>
        <a:p>
          <a:pPr marL="0" lvl="0" indent="0" algn="ctr" defTabSz="711200">
            <a:lnSpc>
              <a:spcPct val="90000"/>
            </a:lnSpc>
            <a:spcBef>
              <a:spcPct val="0"/>
            </a:spcBef>
            <a:spcAft>
              <a:spcPct val="35000"/>
            </a:spcAft>
            <a:buNone/>
          </a:pPr>
          <a:r>
            <a:rPr lang="en-US" sz="1600" b="0" i="0" kern="1200" dirty="0"/>
            <a:t>As blockchain networks grow, scalability becomes a significant concern. Transaction speed and throughput are limited in many blockchain implementations, hindering their ability to handle large volumes of transactions.</a:t>
          </a:r>
          <a:endParaRPr lang="fr-FR" sz="1600" kern="1200" dirty="0">
            <a:solidFill>
              <a:schemeClr val="tx1"/>
            </a:solidFill>
          </a:endParaRPr>
        </a:p>
      </dsp:txBody>
      <dsp:txXfrm>
        <a:off x="3648" y="1311747"/>
        <a:ext cx="2487949" cy="2754669"/>
      </dsp:txXfrm>
    </dsp:sp>
    <dsp:sp modelId="{3024F4F0-9CDB-47F7-A6D5-334076EDB155}">
      <dsp:nvSpPr>
        <dsp:cNvPr id="0" name=""/>
        <dsp:cNvSpPr/>
      </dsp:nvSpPr>
      <dsp:spPr>
        <a:xfrm>
          <a:off x="2491597"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Energy Consumption:</a:t>
          </a:r>
        </a:p>
        <a:p>
          <a:pPr marL="0" lvl="0" indent="0" algn="ctr" defTabSz="711200">
            <a:lnSpc>
              <a:spcPct val="90000"/>
            </a:lnSpc>
            <a:spcBef>
              <a:spcPct val="0"/>
            </a:spcBef>
            <a:spcAft>
              <a:spcPct val="35000"/>
            </a:spcAft>
            <a:buNone/>
          </a:pPr>
          <a:r>
            <a:rPr lang="en-US" sz="1600" b="0" i="0" kern="1200" dirty="0"/>
            <a:t> Some consensus mechanisms, like Proof of Work (</a:t>
          </a:r>
          <a:r>
            <a:rPr lang="en-US" sz="1600" b="0" i="0" kern="1200" dirty="0" err="1"/>
            <a:t>PoW</a:t>
          </a:r>
          <a:r>
            <a:rPr lang="en-US" sz="1600" b="0" i="0" kern="1200" dirty="0"/>
            <a:t>), require a lot computational power, leading to high energy consumption. </a:t>
          </a:r>
          <a:endParaRPr lang="en-US" sz="1600" b="0" i="0" kern="1200" dirty="0">
            <a:solidFill>
              <a:schemeClr val="tx1"/>
            </a:solidFill>
          </a:endParaRPr>
        </a:p>
        <a:p>
          <a:pPr marL="0" lvl="0" indent="0" algn="ctr" defTabSz="711200">
            <a:lnSpc>
              <a:spcPct val="90000"/>
            </a:lnSpc>
            <a:spcBef>
              <a:spcPct val="0"/>
            </a:spcBef>
            <a:spcAft>
              <a:spcPct val="35000"/>
            </a:spcAft>
            <a:buNone/>
          </a:pPr>
          <a:endParaRPr lang="en-US" sz="1600" b="0" i="0" kern="1200" dirty="0">
            <a:solidFill>
              <a:schemeClr val="tx1"/>
            </a:solidFill>
          </a:endParaRPr>
        </a:p>
        <a:p>
          <a:pPr marL="0" lvl="0" indent="0" algn="ctr" defTabSz="711200">
            <a:lnSpc>
              <a:spcPct val="90000"/>
            </a:lnSpc>
            <a:spcBef>
              <a:spcPct val="0"/>
            </a:spcBef>
            <a:spcAft>
              <a:spcPct val="35000"/>
            </a:spcAft>
            <a:buNone/>
          </a:pPr>
          <a:endParaRPr lang="fr-FR" sz="1600" kern="1200" dirty="0">
            <a:solidFill>
              <a:schemeClr val="tx1"/>
            </a:solidFill>
          </a:endParaRPr>
        </a:p>
      </dsp:txBody>
      <dsp:txXfrm>
        <a:off x="2491597" y="1311747"/>
        <a:ext cx="2487949" cy="2754669"/>
      </dsp:txXfrm>
    </dsp:sp>
    <dsp:sp modelId="{E9BB688F-4B8D-423D-A14F-BD298794F3A2}">
      <dsp:nvSpPr>
        <dsp:cNvPr id="0" name=""/>
        <dsp:cNvSpPr/>
      </dsp:nvSpPr>
      <dsp:spPr>
        <a:xfrm>
          <a:off x="4979546"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Costs and </a:t>
          </a:r>
        </a:p>
        <a:p>
          <a:pPr marL="0" lvl="0" indent="0" algn="ctr" defTabSz="711200">
            <a:lnSpc>
              <a:spcPct val="90000"/>
            </a:lnSpc>
            <a:spcBef>
              <a:spcPct val="0"/>
            </a:spcBef>
            <a:spcAft>
              <a:spcPct val="35000"/>
            </a:spcAft>
            <a:buNone/>
          </a:pPr>
          <a:r>
            <a:rPr lang="en-US" sz="1600" b="1" i="0" kern="1200" dirty="0"/>
            <a:t>Expenses :</a:t>
          </a:r>
        </a:p>
        <a:p>
          <a:pPr marL="0" lvl="0" indent="0" algn="ctr" defTabSz="711200">
            <a:lnSpc>
              <a:spcPct val="90000"/>
            </a:lnSpc>
            <a:spcBef>
              <a:spcPct val="0"/>
            </a:spcBef>
            <a:spcAft>
              <a:spcPct val="35000"/>
            </a:spcAft>
            <a:buNone/>
          </a:pPr>
          <a:r>
            <a:rPr lang="en-US" sz="1600" b="0" i="0" kern="1200" dirty="0"/>
            <a:t> Developing and maintaining blockchain infrastructure can be expensive</a:t>
          </a:r>
          <a:r>
            <a:rPr lang="fr-FR" sz="1600" b="0" i="0" kern="1200" dirty="0"/>
            <a:t> and </a:t>
          </a:r>
          <a:r>
            <a:rPr lang="fr-FR" sz="1600" b="0" i="0" kern="1200" dirty="0" err="1"/>
            <a:t>costly</a:t>
          </a:r>
          <a:r>
            <a:rPr lang="fr-FR" sz="1600" b="0" i="0" kern="1200" dirty="0"/>
            <a:t> </a:t>
          </a:r>
          <a:r>
            <a:rPr lang="en-US" sz="1600" b="0" i="0" kern="1200" dirty="0"/>
            <a:t>for businesses, especially for smaller enterprises</a:t>
          </a:r>
        </a:p>
        <a:p>
          <a:pPr marL="0" lvl="0" indent="0" algn="ctr" defTabSz="711200">
            <a:lnSpc>
              <a:spcPct val="90000"/>
            </a:lnSpc>
            <a:spcBef>
              <a:spcPct val="0"/>
            </a:spcBef>
            <a:spcAft>
              <a:spcPct val="35000"/>
            </a:spcAft>
            <a:buNone/>
          </a:pPr>
          <a:r>
            <a:rPr lang="en-US" sz="1600" b="0" i="0" kern="1200" dirty="0"/>
            <a:t> </a:t>
          </a:r>
          <a:endParaRPr lang="fr-FR" sz="1600" kern="1200" dirty="0"/>
        </a:p>
      </dsp:txBody>
      <dsp:txXfrm>
        <a:off x="4979546" y="1311747"/>
        <a:ext cx="2487949" cy="2754669"/>
      </dsp:txXfrm>
    </dsp:sp>
    <dsp:sp modelId="{19679FF2-8FE3-4F80-9C5A-1683C10AC5C1}">
      <dsp:nvSpPr>
        <dsp:cNvPr id="0" name=""/>
        <dsp:cNvSpPr/>
      </dsp:nvSpPr>
      <dsp:spPr>
        <a:xfrm>
          <a:off x="0" y="4066417"/>
          <a:ext cx="7471144" cy="30607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BAC3-25BA-4DE5-88D3-EA171FD33C2A}">
      <dsp:nvSpPr>
        <dsp:cNvPr id="0" name=""/>
        <dsp:cNvSpPr/>
      </dsp:nvSpPr>
      <dsp:spPr>
        <a:xfrm>
          <a:off x="0" y="0"/>
          <a:ext cx="7471144" cy="1311747"/>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Future trends</a:t>
          </a:r>
        </a:p>
      </dsp:txBody>
      <dsp:txXfrm>
        <a:off x="0" y="0"/>
        <a:ext cx="7471144" cy="1311747"/>
      </dsp:txXfrm>
    </dsp:sp>
    <dsp:sp modelId="{89AFA36A-9FB1-4B76-B85E-6A0E7D78D855}">
      <dsp:nvSpPr>
        <dsp:cNvPr id="0" name=""/>
        <dsp:cNvSpPr/>
      </dsp:nvSpPr>
      <dsp:spPr>
        <a:xfrm>
          <a:off x="3648"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err="1"/>
            <a:t>Artificial</a:t>
          </a:r>
          <a:r>
            <a:rPr lang="fr-FR" sz="1400" b="1" i="0" kern="1200" dirty="0"/>
            <a:t> Intelligence</a:t>
          </a:r>
          <a:r>
            <a:rPr lang="en-US" sz="1400" b="1" i="0" kern="1200" dirty="0"/>
            <a:t>: </a:t>
          </a:r>
        </a:p>
        <a:p>
          <a:pPr marL="0" lvl="0" indent="0" algn="ctr" defTabSz="622300">
            <a:lnSpc>
              <a:spcPct val="90000"/>
            </a:lnSpc>
            <a:spcBef>
              <a:spcPct val="0"/>
            </a:spcBef>
            <a:spcAft>
              <a:spcPct val="35000"/>
            </a:spcAft>
            <a:buNone/>
          </a:pPr>
          <a:r>
            <a:rPr lang="en-US" sz="1400" b="0" i="0" kern="1200" dirty="0"/>
            <a:t>AI systems rely heavily on vast amounts of data. Blockchain's immutability and cryptographic features can secure this data, ensuring its integrity and preventing unauthorized tampering. Additionally, blockchain can provide a transparent and auditable record of AI model training, enhancing trust and accountability in AI systems.</a:t>
          </a:r>
          <a:endParaRPr lang="fr-FR" sz="1400" kern="1200" dirty="0">
            <a:solidFill>
              <a:schemeClr val="tx1"/>
            </a:solidFill>
          </a:endParaRPr>
        </a:p>
      </dsp:txBody>
      <dsp:txXfrm>
        <a:off x="3648" y="1311747"/>
        <a:ext cx="2487949" cy="2754669"/>
      </dsp:txXfrm>
    </dsp:sp>
    <dsp:sp modelId="{3024F4F0-9CDB-47F7-A6D5-334076EDB155}">
      <dsp:nvSpPr>
        <dsp:cNvPr id="0" name=""/>
        <dsp:cNvSpPr/>
      </dsp:nvSpPr>
      <dsp:spPr>
        <a:xfrm>
          <a:off x="2491597"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a:t>Asset </a:t>
          </a:r>
          <a:r>
            <a:rPr lang="fr-FR" sz="1400" b="1" i="0" kern="1200" dirty="0" err="1"/>
            <a:t>tokenization</a:t>
          </a:r>
          <a:r>
            <a:rPr lang="fr-FR" sz="1400" b="1" i="0" kern="1200" dirty="0"/>
            <a:t> :</a:t>
          </a:r>
        </a:p>
        <a:p>
          <a:pPr marL="0" lvl="0" indent="0" algn="ctr" defTabSz="622300">
            <a:lnSpc>
              <a:spcPct val="90000"/>
            </a:lnSpc>
            <a:spcBef>
              <a:spcPct val="0"/>
            </a:spcBef>
            <a:spcAft>
              <a:spcPct val="35000"/>
            </a:spcAft>
            <a:buNone/>
          </a:pPr>
          <a:r>
            <a:rPr lang="en-US" sz="1400" b="1" i="0" kern="1200" dirty="0"/>
            <a:t> </a:t>
          </a:r>
          <a:r>
            <a:rPr lang="en-US" sz="1400" b="0" i="0" kern="1200" dirty="0"/>
            <a:t>Asset tokenization involves representing real-world assets, such as real estate, art, or financial instruments, as digital tokens on a blockchain. These tokens are cryptographic representations that can be bought, sold, or traded.</a:t>
          </a:r>
          <a:endParaRPr lang="fr-FR" sz="1400" kern="1200" dirty="0">
            <a:solidFill>
              <a:schemeClr val="tx1"/>
            </a:solidFill>
          </a:endParaRPr>
        </a:p>
      </dsp:txBody>
      <dsp:txXfrm>
        <a:off x="2491597" y="1311747"/>
        <a:ext cx="2487949" cy="2754669"/>
      </dsp:txXfrm>
    </dsp:sp>
    <dsp:sp modelId="{E9BB688F-4B8D-423D-A14F-BD298794F3A2}">
      <dsp:nvSpPr>
        <dsp:cNvPr id="0" name=""/>
        <dsp:cNvSpPr/>
      </dsp:nvSpPr>
      <dsp:spPr>
        <a:xfrm>
          <a:off x="4979546" y="1311747"/>
          <a:ext cx="2487949" cy="275466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i="0" kern="1200" dirty="0"/>
            <a:t>Central Bank Digital </a:t>
          </a:r>
          <a:r>
            <a:rPr lang="fr-FR" sz="1400" b="1" i="0" kern="1200" dirty="0" err="1"/>
            <a:t>Currencies</a:t>
          </a:r>
          <a:r>
            <a:rPr lang="fr-FR" sz="1400" b="1" i="0" kern="1200" dirty="0"/>
            <a:t> (</a:t>
          </a:r>
          <a:r>
            <a:rPr lang="fr-FR" sz="1400" b="1" i="0" kern="1200" dirty="0" err="1"/>
            <a:t>CBDCs</a:t>
          </a:r>
          <a:r>
            <a:rPr lang="fr-FR" sz="1400" b="1" i="0" kern="1200" dirty="0"/>
            <a:t>):</a:t>
          </a:r>
          <a:endParaRPr lang="fr-FR" sz="1400" b="0" i="0" kern="1200" dirty="0"/>
        </a:p>
        <a:p>
          <a:pPr marL="0" lvl="0" indent="0" algn="ctr" defTabSz="622300">
            <a:lnSpc>
              <a:spcPct val="90000"/>
            </a:lnSpc>
            <a:spcBef>
              <a:spcPct val="0"/>
            </a:spcBef>
            <a:spcAft>
              <a:spcPct val="35000"/>
            </a:spcAft>
            <a:buNone/>
          </a:pPr>
          <a:r>
            <a:rPr lang="en-US" sz="1400" b="0" i="0" kern="1200" dirty="0"/>
            <a:t> Governments worldwide are exploring or piloting CBDCs using blockchain technology. These initiatives aim to digitize traditional currencies, potentially transforming the global financial system. unlike cryptocurrencies such as Bitcoin, these currencies are backed by the government and are legal tender.</a:t>
          </a:r>
        </a:p>
      </dsp:txBody>
      <dsp:txXfrm>
        <a:off x="4979546" y="1311747"/>
        <a:ext cx="2487949" cy="2754669"/>
      </dsp:txXfrm>
    </dsp:sp>
    <dsp:sp modelId="{19679FF2-8FE3-4F80-9C5A-1683C10AC5C1}">
      <dsp:nvSpPr>
        <dsp:cNvPr id="0" name=""/>
        <dsp:cNvSpPr/>
      </dsp:nvSpPr>
      <dsp:spPr>
        <a:xfrm>
          <a:off x="0" y="4066417"/>
          <a:ext cx="7471144" cy="30607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73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57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2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61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73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138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5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962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55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19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935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00134" y="2074317"/>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fr-FR" dirty="0"/>
              <a:t>BLOCKCHAIN TECHNOLOGY</a:t>
            </a:r>
            <a:endParaRPr dirty="0"/>
          </a:p>
        </p:txBody>
      </p:sp>
      <p:sp>
        <p:nvSpPr>
          <p:cNvPr id="163" name="Google Shape;163;p38"/>
          <p:cNvSpPr txBox="1">
            <a:spLocks noGrp="1"/>
          </p:cNvSpPr>
          <p:nvPr>
            <p:ph type="subTitle" idx="1"/>
          </p:nvPr>
        </p:nvSpPr>
        <p:spPr>
          <a:xfrm>
            <a:off x="4572000" y="3538998"/>
            <a:ext cx="4267201" cy="464700"/>
          </a:xfrm>
          <a:prstGeom prst="rect">
            <a:avLst/>
          </a:prstGeom>
        </p:spPr>
        <p:txBody>
          <a:bodyPr spcFirstLastPara="1" wrap="square" lIns="91425" tIns="91425" rIns="91425" bIns="91425" anchor="t" anchorCtr="0">
            <a:noAutofit/>
          </a:bodyPr>
          <a:lstStyle/>
          <a:p>
            <a:pPr marL="0" lvl="0" indent="0"/>
            <a:r>
              <a:rPr lang="fr-FR" sz="1600" b="1" dirty="0" err="1"/>
              <a:t>Supervised</a:t>
            </a:r>
            <a:r>
              <a:rPr lang="fr-FR" sz="1600" b="1" dirty="0"/>
              <a:t> by :  </a:t>
            </a:r>
            <a:r>
              <a:rPr lang="fr-FR" sz="1600" b="1" dirty="0" err="1">
                <a:solidFill>
                  <a:schemeClr val="bg1"/>
                </a:solidFill>
              </a:rPr>
              <a:t>Pr.EL</a:t>
            </a:r>
            <a:r>
              <a:rPr lang="fr-FR" sz="1600" b="1" dirty="0">
                <a:solidFill>
                  <a:schemeClr val="bg1"/>
                </a:solidFill>
              </a:rPr>
              <a:t> ALLATI Abderrahim    </a:t>
            </a:r>
          </a:p>
          <a:p>
            <a:pPr marL="0" lvl="0" indent="0"/>
            <a:endParaRPr dirty="0"/>
          </a:p>
        </p:txBody>
      </p:sp>
      <p:cxnSp>
        <p:nvCxnSpPr>
          <p:cNvPr id="165" name="Google Shape;165;p38"/>
          <p:cNvCxnSpPr/>
          <p:nvPr/>
        </p:nvCxnSpPr>
        <p:spPr>
          <a:xfrm>
            <a:off x="3113149" y="271901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63;p38">
            <a:extLst>
              <a:ext uri="{FF2B5EF4-FFF2-40B4-BE49-F238E27FC236}">
                <a16:creationId xmlns:a16="http://schemas.microsoft.com/office/drawing/2014/main" id="{55E22BDA-0DC4-4577-991A-1ED69801CA83}"/>
              </a:ext>
            </a:extLst>
          </p:cNvPr>
          <p:cNvSpPr txBox="1">
            <a:spLocks/>
          </p:cNvSpPr>
          <p:nvPr/>
        </p:nvSpPr>
        <p:spPr>
          <a:xfrm>
            <a:off x="319366" y="3538998"/>
            <a:ext cx="4175282"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lvl="0" indent="0" algn="r"/>
            <a:r>
              <a:rPr lang="fr-FR" sz="1600" b="1" dirty="0" err="1">
                <a:solidFill>
                  <a:srgbClr val="FFAB40"/>
                </a:solidFill>
              </a:rPr>
              <a:t>Presented</a:t>
            </a:r>
            <a:r>
              <a:rPr lang="fr-FR" sz="1600" b="1" dirty="0"/>
              <a:t> by </a:t>
            </a:r>
            <a:r>
              <a:rPr lang="fr-FR" sz="1600" b="1" dirty="0">
                <a:solidFill>
                  <a:schemeClr val="bg1"/>
                </a:solidFill>
              </a:rPr>
              <a:t>:   DAOUAYRY  Youssef  </a:t>
            </a:r>
          </a:p>
          <a:p>
            <a:pPr marL="0" indent="0"/>
            <a:endParaRPr lang="en-US" dirty="0"/>
          </a:p>
        </p:txBody>
      </p:sp>
      <p:cxnSp>
        <p:nvCxnSpPr>
          <p:cNvPr id="6" name="Google Shape;165;p38">
            <a:extLst>
              <a:ext uri="{FF2B5EF4-FFF2-40B4-BE49-F238E27FC236}">
                <a16:creationId xmlns:a16="http://schemas.microsoft.com/office/drawing/2014/main" id="{79E2A0C6-5FFF-4B13-8490-CE279551C652}"/>
              </a:ext>
            </a:extLst>
          </p:cNvPr>
          <p:cNvCxnSpPr>
            <a:cxnSpLocks/>
          </p:cNvCxnSpPr>
          <p:nvPr/>
        </p:nvCxnSpPr>
        <p:spPr>
          <a:xfrm>
            <a:off x="3946680" y="4746126"/>
            <a:ext cx="10959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Image 6">
            <a:extLst>
              <a:ext uri="{FF2B5EF4-FFF2-40B4-BE49-F238E27FC236}">
                <a16:creationId xmlns:a16="http://schemas.microsoft.com/office/drawing/2014/main" id="{EE3D526D-A409-4AAA-9FC8-D55561BC5B41}"/>
              </a:ext>
            </a:extLst>
          </p:cNvPr>
          <p:cNvPicPr>
            <a:picLocks noChangeAspect="1"/>
          </p:cNvPicPr>
          <p:nvPr/>
        </p:nvPicPr>
        <p:blipFill>
          <a:blip r:embed="rId3"/>
          <a:stretch>
            <a:fillRect/>
          </a:stretch>
        </p:blipFill>
        <p:spPr>
          <a:xfrm>
            <a:off x="1" y="-61045"/>
            <a:ext cx="1277760" cy="1200847"/>
          </a:xfrm>
          <a:prstGeom prst="rect">
            <a:avLst/>
          </a:prstGeom>
        </p:spPr>
      </p:pic>
      <p:pic>
        <p:nvPicPr>
          <p:cNvPr id="9" name="Image 8">
            <a:extLst>
              <a:ext uri="{FF2B5EF4-FFF2-40B4-BE49-F238E27FC236}">
                <a16:creationId xmlns:a16="http://schemas.microsoft.com/office/drawing/2014/main" id="{03F76CBA-7AE9-49D5-A7AD-7146ED85735E}"/>
              </a:ext>
            </a:extLst>
          </p:cNvPr>
          <p:cNvPicPr>
            <a:picLocks noChangeAspect="1"/>
          </p:cNvPicPr>
          <p:nvPr/>
        </p:nvPicPr>
        <p:blipFill>
          <a:blip r:embed="rId4"/>
          <a:stretch>
            <a:fillRect/>
          </a:stretch>
        </p:blipFill>
        <p:spPr>
          <a:xfrm>
            <a:off x="7916413" y="-61045"/>
            <a:ext cx="1227587" cy="1200847"/>
          </a:xfrm>
          <a:prstGeom prst="rect">
            <a:avLst/>
          </a:prstGeom>
        </p:spPr>
      </p:pic>
      <p:sp>
        <p:nvSpPr>
          <p:cNvPr id="10" name="Rectangle 9">
            <a:extLst>
              <a:ext uri="{FF2B5EF4-FFF2-40B4-BE49-F238E27FC236}">
                <a16:creationId xmlns:a16="http://schemas.microsoft.com/office/drawing/2014/main" id="{D442C042-E38C-4998-B1E3-900B8F1B27B2}"/>
              </a:ext>
            </a:extLst>
          </p:cNvPr>
          <p:cNvSpPr/>
          <p:nvPr/>
        </p:nvSpPr>
        <p:spPr>
          <a:xfrm>
            <a:off x="2150079" y="123879"/>
            <a:ext cx="4692310" cy="830997"/>
          </a:xfrm>
          <a:prstGeom prst="rect">
            <a:avLst/>
          </a:prstGeom>
          <a:noFill/>
          <a:ln>
            <a:noFill/>
          </a:ln>
        </p:spPr>
        <p:txBody>
          <a:bodyPr wrap="none" lIns="91440" tIns="45720" rIns="91440" bIns="45720">
            <a:spAutoFit/>
          </a:bodyPr>
          <a:lstStyle/>
          <a:p>
            <a:pPr algn="ctr"/>
            <a:r>
              <a:rPr lang="en-US" sz="1200" b="1" dirty="0">
                <a:ln w="12700" cmpd="sng">
                  <a:noFill/>
                  <a:prstDash val="solid"/>
                </a:ln>
                <a:solidFill>
                  <a:schemeClr val="bg1"/>
                </a:solidFill>
              </a:rPr>
              <a:t>ABDELMALEK ESSAADI UNIVERSITY</a:t>
            </a:r>
          </a:p>
          <a:p>
            <a:pPr algn="ctr"/>
            <a:r>
              <a:rPr lang="en-US" sz="1200" b="1" dirty="0">
                <a:ln w="12700" cmpd="sng">
                  <a:noFill/>
                  <a:prstDash val="solid"/>
                </a:ln>
                <a:solidFill>
                  <a:schemeClr val="bg1"/>
                </a:solidFill>
              </a:rPr>
              <a:t>FACULTY OF SCIENCES AND TECHNIQUES OF AL HOCEIMA</a:t>
            </a:r>
          </a:p>
          <a:p>
            <a:pPr algn="ctr"/>
            <a:endParaRPr lang="en-US" sz="1200" b="1" dirty="0">
              <a:ln w="12700" cmpd="sng">
                <a:noFill/>
                <a:prstDash val="solid"/>
              </a:ln>
              <a:solidFill>
                <a:schemeClr val="bg1"/>
              </a:solidFill>
            </a:endParaRPr>
          </a:p>
          <a:p>
            <a:pPr algn="ctr"/>
            <a:r>
              <a:rPr lang="en-US" sz="1200" b="1" dirty="0">
                <a:ln w="12700" cmpd="sng">
                  <a:noFill/>
                  <a:prstDash val="solid"/>
                </a:ln>
                <a:solidFill>
                  <a:schemeClr val="bg1"/>
                </a:solidFill>
              </a:rPr>
              <a:t> MASTER : CRYPTOLOGY AND CYBERSECURITY</a:t>
            </a:r>
            <a:endParaRPr lang="fr-FR" sz="1200" b="1" cap="none" spc="0" dirty="0">
              <a:ln w="12700" cmpd="sng">
                <a:noFill/>
                <a:prstDash val="solid"/>
              </a:ln>
              <a:solidFill>
                <a:schemeClr val="bg1"/>
              </a:solidFill>
              <a:effectLst/>
            </a:endParaRPr>
          </a:p>
        </p:txBody>
      </p:sp>
      <p:sp>
        <p:nvSpPr>
          <p:cNvPr id="11" name="Rectangle 10">
            <a:extLst>
              <a:ext uri="{FF2B5EF4-FFF2-40B4-BE49-F238E27FC236}">
                <a16:creationId xmlns:a16="http://schemas.microsoft.com/office/drawing/2014/main" id="{8DFA1882-81ED-4A15-9065-2D999E0CFF8E}"/>
              </a:ext>
            </a:extLst>
          </p:cNvPr>
          <p:cNvSpPr/>
          <p:nvPr/>
        </p:nvSpPr>
        <p:spPr>
          <a:xfrm>
            <a:off x="3850882" y="4376794"/>
            <a:ext cx="1287533" cy="369332"/>
          </a:xfrm>
          <a:prstGeom prst="rect">
            <a:avLst/>
          </a:prstGeom>
          <a:noFill/>
        </p:spPr>
        <p:txBody>
          <a:bodyPr wrap="none" lIns="91440" tIns="45720" rIns="91440" bIns="45720">
            <a:spAutoFit/>
          </a:bodyPr>
          <a:lstStyle/>
          <a:p>
            <a:pPr algn="ctr"/>
            <a:r>
              <a:rPr lang="fr-FR" sz="1800" b="0" cap="none" spc="0" dirty="0">
                <a:ln w="0">
                  <a:solidFill>
                    <a:schemeClr val="bg1"/>
                  </a:solidFill>
                </a:ln>
                <a:solidFill>
                  <a:schemeClr val="bg1"/>
                </a:solidFill>
                <a:effectLst>
                  <a:outerShdw blurRad="38100" dist="19050" dir="2700000" algn="tl" rotWithShape="0">
                    <a:schemeClr val="dk1">
                      <a:alpha val="40000"/>
                    </a:schemeClr>
                  </a:outerShdw>
                </a:effectLst>
              </a:rPr>
              <a:t>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5" name="Rectangle 24">
            <a:extLst>
              <a:ext uri="{FF2B5EF4-FFF2-40B4-BE49-F238E27FC236}">
                <a16:creationId xmlns:a16="http://schemas.microsoft.com/office/drawing/2014/main" id="{D6CBC760-7C0D-435A-B618-18A9F10F3810}"/>
              </a:ext>
            </a:extLst>
          </p:cNvPr>
          <p:cNvSpPr/>
          <p:nvPr/>
        </p:nvSpPr>
        <p:spPr>
          <a:xfrm>
            <a:off x="468974" y="1143002"/>
            <a:ext cx="2644020" cy="34361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AFD75468-8E0E-4D9E-9EA8-40084073A164}"/>
              </a:ext>
            </a:extLst>
          </p:cNvPr>
          <p:cNvSpPr/>
          <p:nvPr/>
        </p:nvSpPr>
        <p:spPr>
          <a:xfrm>
            <a:off x="588737" y="1323730"/>
            <a:ext cx="2342308" cy="2923877"/>
          </a:xfrm>
          <a:prstGeom prst="rect">
            <a:avLst/>
          </a:prstGeom>
          <a:noFill/>
        </p:spPr>
        <p:txBody>
          <a:bodyPr wrap="none" lIns="91440" tIns="45720" rIns="91440" bIns="45720">
            <a:spAutoFit/>
          </a:bodyPr>
          <a:lstStyle/>
          <a:p>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P</a:t>
            </a:r>
            <a:r>
              <a:rPr lang="fr-FR" sz="2000" dirty="0" err="1">
                <a:ln w="0"/>
                <a:solidFill>
                  <a:schemeClr val="tx1"/>
                </a:solidFill>
                <a:effectLst>
                  <a:outerShdw blurRad="38100" dist="19050" dir="2700000" algn="tl" rotWithShape="0">
                    <a:schemeClr val="dk1">
                      <a:alpha val="40000"/>
                    </a:schemeClr>
                  </a:outerShdw>
                </a:effectLst>
              </a:rPr>
              <a:t>reviouse</a:t>
            </a:r>
            <a:r>
              <a:rPr lang="fr-FR" sz="2000" dirty="0">
                <a:ln w="0"/>
                <a:solidFill>
                  <a:schemeClr val="tx1"/>
                </a:solidFill>
                <a:effectLst>
                  <a:outerShdw blurRad="38100" dist="19050" dir="2700000" algn="tl" rotWithShape="0">
                    <a:schemeClr val="dk1">
                      <a:alpha val="40000"/>
                    </a:schemeClr>
                  </a:outerShdw>
                </a:effectLst>
              </a:rPr>
              <a:t> Hash</a:t>
            </a:r>
          </a:p>
          <a:p>
            <a:pPr marL="342900" indent="-342900">
              <a:buFont typeface="Arial" panose="020B0604020202020204" pitchFamily="34" charset="0"/>
              <a:buChar char="•"/>
            </a:pPr>
            <a:endParaRPr lang="fr-FR" sz="200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T</a:t>
            </a:r>
            <a:r>
              <a:rPr lang="fr-FR" sz="2000" b="0" cap="none" spc="0" dirty="0" err="1">
                <a:ln w="0"/>
                <a:solidFill>
                  <a:schemeClr val="tx1"/>
                </a:solidFill>
                <a:effectLst>
                  <a:outerShdw blurRad="38100" dist="19050" dir="2700000" algn="tl" rotWithShape="0">
                    <a:schemeClr val="dk1">
                      <a:alpha val="40000"/>
                    </a:schemeClr>
                  </a:outerShdw>
                </a:effectLst>
              </a:rPr>
              <a:t>imestamp</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Nonce</a:t>
            </a:r>
          </a:p>
          <a:p>
            <a:pPr marL="342900" indent="-342900">
              <a:buFont typeface="Arial" panose="020B0604020202020204" pitchFamily="34" charset="0"/>
              <a:buChar char="•"/>
            </a:pP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M</a:t>
            </a:r>
            <a:r>
              <a:rPr lang="fr-FR" sz="2000" dirty="0" err="1">
                <a:ln w="0"/>
                <a:solidFill>
                  <a:schemeClr val="tx1"/>
                </a:solidFill>
                <a:effectLst>
                  <a:outerShdw blurRad="38100" dist="19050" dir="2700000" algn="tl" rotWithShape="0">
                    <a:schemeClr val="dk1">
                      <a:alpha val="40000"/>
                    </a:schemeClr>
                  </a:outerShdw>
                </a:effectLst>
              </a:rPr>
              <a:t>ercle</a:t>
            </a:r>
            <a:r>
              <a:rPr lang="fr-FR" sz="2000" dirty="0">
                <a:ln w="0"/>
                <a:solidFill>
                  <a:schemeClr val="tx1"/>
                </a:solidFill>
                <a:effectLst>
                  <a:outerShdw blurRad="38100" dist="19050" dir="2700000" algn="tl" rotWithShape="0">
                    <a:schemeClr val="dk1">
                      <a:alpha val="40000"/>
                    </a:schemeClr>
                  </a:outerShdw>
                </a:effectLst>
              </a:rPr>
              <a:t> root</a:t>
            </a:r>
            <a:endParaRPr lang="fr-FR" sz="2000" b="0" cap="none" spc="0" dirty="0">
              <a:ln w="0"/>
              <a:solidFill>
                <a:schemeClr val="tx1"/>
              </a:solidFill>
              <a:effectLst>
                <a:outerShdw blurRad="38100" dist="19050" dir="2700000" algn="tl" rotWithShape="0">
                  <a:schemeClr val="dk1">
                    <a:alpha val="40000"/>
                  </a:schemeClr>
                </a:outerShdw>
              </a:effectLst>
            </a:endParaRPr>
          </a:p>
          <a:p>
            <a:pPr algn="ctr"/>
            <a:endParaRPr lang="fr-FR" sz="2400" b="0" cap="none" spc="0" dirty="0">
              <a:ln w="0"/>
              <a:solidFill>
                <a:schemeClr val="tx1"/>
              </a:solidFill>
              <a:effectLst>
                <a:outerShdw blurRad="38100" dist="19050" dir="2700000" algn="tl" rotWithShape="0">
                  <a:schemeClr val="dk1">
                    <a:alpha val="40000"/>
                  </a:schemeClr>
                </a:outerShdw>
              </a:effectLst>
            </a:endParaRPr>
          </a:p>
        </p:txBody>
      </p:sp>
      <p:sp>
        <p:nvSpPr>
          <p:cNvPr id="2" name="Accolade fermante 1">
            <a:extLst>
              <a:ext uri="{FF2B5EF4-FFF2-40B4-BE49-F238E27FC236}">
                <a16:creationId xmlns:a16="http://schemas.microsoft.com/office/drawing/2014/main" id="{DF7FED93-2955-4368-859E-7DBEA44E3ECC}"/>
              </a:ext>
            </a:extLst>
          </p:cNvPr>
          <p:cNvSpPr/>
          <p:nvPr/>
        </p:nvSpPr>
        <p:spPr>
          <a:xfrm>
            <a:off x="3375212" y="1323729"/>
            <a:ext cx="241456" cy="300622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 name="Rectangle 2">
            <a:extLst>
              <a:ext uri="{FF2B5EF4-FFF2-40B4-BE49-F238E27FC236}">
                <a16:creationId xmlns:a16="http://schemas.microsoft.com/office/drawing/2014/main" id="{45A3FD46-7F77-4BD7-82D3-64C1A1D53622}"/>
              </a:ext>
            </a:extLst>
          </p:cNvPr>
          <p:cNvSpPr/>
          <p:nvPr/>
        </p:nvSpPr>
        <p:spPr>
          <a:xfrm>
            <a:off x="3740197" y="2305067"/>
            <a:ext cx="2552301" cy="400110"/>
          </a:xfrm>
          <a:prstGeom prst="rect">
            <a:avLst/>
          </a:prstGeom>
          <a:noFill/>
        </p:spPr>
        <p:txBody>
          <a:bodyPr wrap="none" lIns="91440" tIns="45720" rIns="91440" bIns="45720">
            <a:spAutoFit/>
          </a:bodyPr>
          <a:lstStyle/>
          <a:p>
            <a:pPr algn="ctr"/>
            <a:r>
              <a:rPr lang="en-US" sz="2000" b="0" cap="none" spc="0" dirty="0">
                <a:ln w="0">
                  <a:solidFill>
                    <a:schemeClr val="bg1"/>
                  </a:solidFill>
                </a:ln>
                <a:solidFill>
                  <a:schemeClr val="bg1"/>
                </a:solidFill>
                <a:effectLst>
                  <a:outerShdw blurRad="38100" dist="19050" dir="2700000" algn="tl" rotWithShape="0">
                    <a:schemeClr val="dk1">
                      <a:alpha val="40000"/>
                    </a:schemeClr>
                  </a:outerShdw>
                </a:effectLst>
              </a:rPr>
              <a:t>HASHING (SHA256)</a:t>
            </a:r>
            <a:endParaRPr lang="fr-FR" sz="2000" b="0" cap="none" spc="0" dirty="0">
              <a:ln w="0">
                <a:solidFill>
                  <a:schemeClr val="bg1"/>
                </a:solidFill>
              </a:ln>
              <a:solidFill>
                <a:schemeClr val="bg1"/>
              </a:solidFill>
              <a:effectLst>
                <a:outerShdw blurRad="38100" dist="19050" dir="2700000" algn="tl" rotWithShape="0">
                  <a:schemeClr val="dk1">
                    <a:alpha val="40000"/>
                  </a:schemeClr>
                </a:outerShdw>
              </a:effectLst>
            </a:endParaRPr>
          </a:p>
        </p:txBody>
      </p:sp>
      <p:sp>
        <p:nvSpPr>
          <p:cNvPr id="4" name="Flèche : droite 3">
            <a:extLst>
              <a:ext uri="{FF2B5EF4-FFF2-40B4-BE49-F238E27FC236}">
                <a16:creationId xmlns:a16="http://schemas.microsoft.com/office/drawing/2014/main" id="{5B51530E-DF76-47A0-A174-8A4A73DAB7B1}"/>
              </a:ext>
            </a:extLst>
          </p:cNvPr>
          <p:cNvSpPr/>
          <p:nvPr/>
        </p:nvSpPr>
        <p:spPr>
          <a:xfrm>
            <a:off x="4273397" y="2673982"/>
            <a:ext cx="1485900" cy="30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9125AA73-BF59-4424-8013-03294144DF55}"/>
              </a:ext>
            </a:extLst>
          </p:cNvPr>
          <p:cNvSpPr/>
          <p:nvPr/>
        </p:nvSpPr>
        <p:spPr>
          <a:xfrm>
            <a:off x="6595782" y="2311902"/>
            <a:ext cx="2079244" cy="102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THE BLOCK’S HASH</a:t>
            </a:r>
            <a:endParaRPr lang="fr-FR" b="1" dirty="0">
              <a:solidFill>
                <a:schemeClr val="tx1"/>
              </a:solidFill>
            </a:endParaRPr>
          </a:p>
        </p:txBody>
      </p:sp>
      <p:sp>
        <p:nvSpPr>
          <p:cNvPr id="6" name="Flèche : courbe vers le bas 5">
            <a:extLst>
              <a:ext uri="{FF2B5EF4-FFF2-40B4-BE49-F238E27FC236}">
                <a16:creationId xmlns:a16="http://schemas.microsoft.com/office/drawing/2014/main" id="{753A144E-292C-4647-87BB-E9A6DEC776C7}"/>
              </a:ext>
            </a:extLst>
          </p:cNvPr>
          <p:cNvSpPr/>
          <p:nvPr/>
        </p:nvSpPr>
        <p:spPr>
          <a:xfrm>
            <a:off x="894229" y="2673982"/>
            <a:ext cx="1001806" cy="305715"/>
          </a:xfrm>
          <a:prstGeom prst="curved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Flèche : courbe vers le bas 37">
            <a:extLst>
              <a:ext uri="{FF2B5EF4-FFF2-40B4-BE49-F238E27FC236}">
                <a16:creationId xmlns:a16="http://schemas.microsoft.com/office/drawing/2014/main" id="{9F4EB9D7-A6C3-4B8B-A5CB-7C249B461FFB}"/>
              </a:ext>
            </a:extLst>
          </p:cNvPr>
          <p:cNvSpPr/>
          <p:nvPr/>
        </p:nvSpPr>
        <p:spPr>
          <a:xfrm rot="10800000">
            <a:off x="883849" y="3126988"/>
            <a:ext cx="1001806" cy="305715"/>
          </a:xfrm>
          <a:prstGeom prst="curved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BCBC4641-C242-4ED7-B21F-6E0C0658DA0E}"/>
              </a:ext>
            </a:extLst>
          </p:cNvPr>
          <p:cNvSpPr/>
          <p:nvPr/>
        </p:nvSpPr>
        <p:spPr>
          <a:xfrm>
            <a:off x="5016347" y="3735427"/>
            <a:ext cx="2961067" cy="738664"/>
          </a:xfrm>
          <a:prstGeom prst="rect">
            <a:avLst/>
          </a:prstGeom>
          <a:noFill/>
        </p:spPr>
        <p:txBody>
          <a:bodyPr wrap="none" lIns="91440" tIns="45720" rIns="91440" bIns="45720">
            <a:spAutoFit/>
          </a:bodyPr>
          <a:lstStyle/>
          <a:p>
            <a:pPr algn="ctr"/>
            <a:r>
              <a:rPr lang="en-US" dirty="0">
                <a:ln w="0">
                  <a:solidFill>
                    <a:schemeClr val="bg1"/>
                  </a:solidFill>
                </a:ln>
                <a:solidFill>
                  <a:schemeClr val="bg1"/>
                </a:solidFill>
                <a:effectLst>
                  <a:outerShdw blurRad="38100" dist="19050" dir="2700000" algn="tl" rotWithShape="0">
                    <a:schemeClr val="dk1">
                      <a:alpha val="40000"/>
                    </a:schemeClr>
                  </a:outerShdw>
                </a:effectLst>
              </a:rPr>
              <a:t>The hash must follow some criteria</a:t>
            </a:r>
            <a:endParaRPr lang="fr-FR" dirty="0">
              <a:ln w="0">
                <a:solidFill>
                  <a:schemeClr val="bg1"/>
                </a:solidFill>
              </a:ln>
              <a:solidFill>
                <a:schemeClr val="bg1"/>
              </a:solidFill>
              <a:effectLst>
                <a:outerShdw blurRad="38100" dist="19050" dir="2700000" algn="tl" rotWithShape="0">
                  <a:schemeClr val="dk1">
                    <a:alpha val="40000"/>
                  </a:schemeClr>
                </a:outerShdw>
              </a:effectLst>
            </a:endParaRPr>
          </a:p>
          <a:p>
            <a:pPr algn="ctr"/>
            <a:r>
              <a:rPr lang="fr-FR" dirty="0">
                <a:ln w="0">
                  <a:solidFill>
                    <a:schemeClr val="bg1"/>
                  </a:solidFill>
                </a:ln>
                <a:solidFill>
                  <a:schemeClr val="bg1"/>
                </a:solidFill>
                <a:effectLst>
                  <a:outerShdw blurRad="38100" dist="19050" dir="2700000" algn="tl" rotWithShape="0">
                    <a:schemeClr val="dk1">
                      <a:alpha val="40000"/>
                    </a:schemeClr>
                  </a:outerShdw>
                </a:effectLst>
              </a:rPr>
              <a:t>Example : 0000FE25kl2….</a:t>
            </a:r>
          </a:p>
          <a:p>
            <a:pPr algn="ctr"/>
            <a:r>
              <a:rPr lang="en-US" dirty="0">
                <a:ln w="0">
                  <a:solidFill>
                    <a:schemeClr val="bg1"/>
                  </a:solidFill>
                </a:ln>
                <a:solidFill>
                  <a:schemeClr val="bg1"/>
                </a:solidFill>
                <a:effectLst>
                  <a:outerShdw blurRad="38100" dist="19050" dir="2700000" algn="tl" rotWithShape="0">
                    <a:schemeClr val="dk1">
                      <a:alpha val="40000"/>
                    </a:schemeClr>
                  </a:outerShdw>
                </a:effectLst>
              </a:rPr>
              <a:t>C</a:t>
            </a:r>
            <a:r>
              <a:rPr lang="fr-FR" dirty="0" err="1">
                <a:ln w="0">
                  <a:solidFill>
                    <a:schemeClr val="bg1"/>
                  </a:solidFill>
                </a:ln>
                <a:solidFill>
                  <a:schemeClr val="bg1"/>
                </a:solidFill>
                <a:effectLst>
                  <a:outerShdw blurRad="38100" dist="19050" dir="2700000" algn="tl" rotWithShape="0">
                    <a:schemeClr val="dk1">
                      <a:alpha val="40000"/>
                    </a:schemeClr>
                  </a:outerShdw>
                </a:effectLst>
              </a:rPr>
              <a:t>hanges</a:t>
            </a:r>
            <a:r>
              <a:rPr lang="fr-FR" dirty="0">
                <a:ln w="0">
                  <a:solidFill>
                    <a:schemeClr val="bg1"/>
                  </a:solidFill>
                </a:ln>
                <a:solidFill>
                  <a:schemeClr val="bg1"/>
                </a:solidFill>
                <a:effectLst>
                  <a:outerShdw blurRad="38100" dist="19050" dir="2700000" algn="tl" rotWithShape="0">
                    <a:schemeClr val="dk1">
                      <a:alpha val="40000"/>
                    </a:schemeClr>
                  </a:outerShdw>
                </a:effectLst>
              </a:rPr>
              <a:t> </a:t>
            </a:r>
            <a:r>
              <a:rPr lang="fr-FR" dirty="0" err="1">
                <a:ln w="0">
                  <a:solidFill>
                    <a:schemeClr val="bg1"/>
                  </a:solidFill>
                </a:ln>
                <a:solidFill>
                  <a:schemeClr val="bg1"/>
                </a:solidFill>
                <a:effectLst>
                  <a:outerShdw blurRad="38100" dist="19050" dir="2700000" algn="tl" rotWithShape="0">
                    <a:schemeClr val="dk1">
                      <a:alpha val="40000"/>
                    </a:schemeClr>
                  </a:outerShdw>
                </a:effectLst>
              </a:rPr>
              <a:t>every</a:t>
            </a:r>
            <a:r>
              <a:rPr lang="fr-FR" dirty="0">
                <a:ln w="0">
                  <a:solidFill>
                    <a:schemeClr val="bg1"/>
                  </a:solidFill>
                </a:ln>
                <a:solidFill>
                  <a:schemeClr val="bg1"/>
                </a:solidFill>
                <a:effectLst>
                  <a:outerShdw blurRad="38100" dist="19050" dir="2700000" algn="tl" rotWithShape="0">
                    <a:schemeClr val="dk1">
                      <a:alpha val="40000"/>
                    </a:schemeClr>
                  </a:outerShdw>
                </a:effectLst>
              </a:rPr>
              <a:t> 2016 blocks</a:t>
            </a:r>
          </a:p>
        </p:txBody>
      </p:sp>
      <p:sp>
        <p:nvSpPr>
          <p:cNvPr id="15" name="Google Shape;170;p39">
            <a:extLst>
              <a:ext uri="{FF2B5EF4-FFF2-40B4-BE49-F238E27FC236}">
                <a16:creationId xmlns:a16="http://schemas.microsoft.com/office/drawing/2014/main" id="{01321145-8939-40C0-8E52-25D7D36E1246}"/>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MINING</a:t>
            </a:r>
            <a:endParaRPr dirty="0"/>
          </a:p>
        </p:txBody>
      </p:sp>
      <p:cxnSp>
        <p:nvCxnSpPr>
          <p:cNvPr id="16" name="Google Shape;172;p39">
            <a:extLst>
              <a:ext uri="{FF2B5EF4-FFF2-40B4-BE49-F238E27FC236}">
                <a16:creationId xmlns:a16="http://schemas.microsoft.com/office/drawing/2014/main" id="{E0FF1B0C-893C-410B-9840-4AEFB2FAB893}"/>
              </a:ext>
            </a:extLst>
          </p:cNvPr>
          <p:cNvCxnSpPr>
            <a:cxnSpLocks/>
          </p:cNvCxnSpPr>
          <p:nvPr/>
        </p:nvCxnSpPr>
        <p:spPr>
          <a:xfrm>
            <a:off x="201603" y="127499"/>
            <a:ext cx="118344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Rectangle 12">
            <a:extLst>
              <a:ext uri="{FF2B5EF4-FFF2-40B4-BE49-F238E27FC236}">
                <a16:creationId xmlns:a16="http://schemas.microsoft.com/office/drawing/2014/main" id="{9D939D4D-F915-4229-B207-DC92D9AD222D}"/>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9</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603268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25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25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5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250"/>
                                        <p:tgtEl>
                                          <p:spTgt spid="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25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5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25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25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 grpId="0" animBg="1"/>
      <p:bldP spid="3" grpId="0"/>
      <p:bldP spid="4" grpId="0" animBg="1"/>
      <p:bldP spid="5" grpId="0" animBg="1"/>
      <p:bldP spid="6" grpId="0" animBg="1"/>
      <p:bldP spid="38" grpId="0" animBg="1"/>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 name="Rectangle 6">
            <a:extLst>
              <a:ext uri="{FF2B5EF4-FFF2-40B4-BE49-F238E27FC236}">
                <a16:creationId xmlns:a16="http://schemas.microsoft.com/office/drawing/2014/main" id="{C95085B6-F2B8-4781-BBF0-77BA971C4B73}"/>
              </a:ext>
            </a:extLst>
          </p:cNvPr>
          <p:cNvSpPr/>
          <p:nvPr/>
        </p:nvSpPr>
        <p:spPr>
          <a:xfrm>
            <a:off x="297712" y="687316"/>
            <a:ext cx="8123275" cy="4370427"/>
          </a:xfrm>
          <a:prstGeom prst="rect">
            <a:avLst/>
          </a:prstGeom>
          <a:noFill/>
        </p:spPr>
        <p:txBody>
          <a:bodyPr wrap="square" lIns="91440" tIns="45720" rIns="91440" bIns="45720">
            <a:spAutoFit/>
          </a:bodyPr>
          <a:lstStyle/>
          <a:p>
            <a:r>
              <a:rPr lang="en-US" sz="1800" dirty="0">
                <a:ln w="0">
                  <a:solidFill>
                    <a:schemeClr val="bg1"/>
                  </a:solidFill>
                </a:ln>
                <a:solidFill>
                  <a:schemeClr val="bg1"/>
                </a:solidFill>
                <a:effectLst>
                  <a:outerShdw blurRad="38100" dist="19050" dir="2700000" algn="tl" rotWithShape="0">
                    <a:schemeClr val="dk1">
                      <a:alpha val="40000"/>
                    </a:schemeClr>
                  </a:outerShdw>
                </a:effectLst>
              </a:rPr>
              <a:t>Consensus mechanisms are the protocols or algorithms used to achieve agreement among multiple nodes on the validity of block and the order in which they are added to the blockchain. These mechanisms play a crucial role in ensuring the integrity and security, and among the notable consensus mechanisms there is :</a:t>
            </a:r>
          </a:p>
          <a:p>
            <a:endParaRPr lang="en-US" sz="1800" dirty="0">
              <a:ln w="0">
                <a:solidFill>
                  <a:schemeClr val="bg1"/>
                </a:solidFill>
              </a:ln>
              <a:solidFill>
                <a:schemeClr val="bg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Proof of Work (</a:t>
            </a:r>
            <a:r>
              <a:rPr lang="en-US" sz="1700" u="sng" dirty="0" err="1">
                <a:ln w="0">
                  <a:solidFill>
                    <a:schemeClr val="bg1"/>
                  </a:solidFill>
                </a:ln>
                <a:solidFill>
                  <a:schemeClr val="bg1"/>
                </a:solidFill>
                <a:effectLst>
                  <a:outerShdw blurRad="38100" dist="38100" dir="2700000" algn="tl">
                    <a:srgbClr val="000000">
                      <a:alpha val="43137"/>
                    </a:srgbClr>
                  </a:outerShdw>
                </a:effectLst>
              </a:rPr>
              <a:t>PoW</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This was popularized by Bitcoin. Miners race to find the hash to validate and add blocks to the blockchain. It's secure but energy-intensive.</a:t>
            </a: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Proof of Stake (</a:t>
            </a:r>
            <a:r>
              <a:rPr lang="en-US" sz="1700" u="sng" dirty="0" err="1">
                <a:ln w="0">
                  <a:solidFill>
                    <a:schemeClr val="bg1"/>
                  </a:solidFill>
                </a:ln>
                <a:solidFill>
                  <a:schemeClr val="bg1"/>
                </a:solidFill>
                <a:effectLst>
                  <a:outerShdw blurRad="38100" dist="38100" dir="2700000" algn="tl">
                    <a:srgbClr val="000000">
                      <a:alpha val="43137"/>
                    </a:srgbClr>
                  </a:outerShdw>
                </a:effectLst>
              </a:rPr>
              <a:t>PoS</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Validators are chosen to create blocks based on the number of coins they hold, validators are chosen randomly, and the probability of selection is proportional to the amount of coins they hold, It's more energy-efficient than </a:t>
            </a:r>
            <a:r>
              <a:rPr lang="en-US" sz="1700" dirty="0" err="1">
                <a:ln w="0">
                  <a:solidFill>
                    <a:schemeClr val="bg1"/>
                  </a:solidFill>
                </a:ln>
                <a:solidFill>
                  <a:schemeClr val="bg1"/>
                </a:solidFill>
                <a:effectLst>
                  <a:outerShdw blurRad="38100" dist="38100" dir="2700000" algn="tl">
                    <a:srgbClr val="000000">
                      <a:alpha val="43137"/>
                    </a:srgbClr>
                  </a:outerShdw>
                </a:effectLst>
              </a:rPr>
              <a:t>PoW</a:t>
            </a:r>
            <a:r>
              <a:rPr lang="en-US" sz="1700" dirty="0">
                <a:ln w="0">
                  <a:solidFill>
                    <a:schemeClr val="bg1"/>
                  </a:solidFill>
                </a:ln>
                <a:solidFill>
                  <a:schemeClr val="bg1"/>
                </a:solidFill>
                <a:effectLst>
                  <a:outerShdw blurRad="38100" dist="38100" dir="2700000" algn="tl">
                    <a:srgbClr val="000000">
                      <a:alpha val="43137"/>
                    </a:srgbClr>
                  </a:outerShdw>
                </a:effectLst>
              </a:rPr>
              <a:t>.</a:t>
            </a:r>
          </a:p>
          <a:p>
            <a:pPr marL="285750" indent="-285750">
              <a:buFont typeface="Wingdings" panose="05000000000000000000" pitchFamily="2" charset="2"/>
              <a:buChar char="q"/>
            </a:pPr>
            <a:r>
              <a:rPr lang="en-US" sz="1700" u="sng" dirty="0">
                <a:ln w="0">
                  <a:solidFill>
                    <a:schemeClr val="bg1"/>
                  </a:solidFill>
                </a:ln>
                <a:solidFill>
                  <a:schemeClr val="bg1"/>
                </a:solidFill>
                <a:effectLst>
                  <a:outerShdw blurRad="38100" dist="38100" dir="2700000" algn="tl">
                    <a:srgbClr val="000000">
                      <a:alpha val="43137"/>
                    </a:srgbClr>
                  </a:outerShdw>
                </a:effectLst>
              </a:rPr>
              <a:t>Delegated Proof of Stake (</a:t>
            </a:r>
            <a:r>
              <a:rPr lang="en-US" sz="1700" u="sng" dirty="0" err="1">
                <a:ln w="0">
                  <a:solidFill>
                    <a:schemeClr val="bg1"/>
                  </a:solidFill>
                </a:ln>
                <a:solidFill>
                  <a:schemeClr val="bg1"/>
                </a:solidFill>
                <a:effectLst>
                  <a:outerShdw blurRad="38100" dist="38100" dir="2700000" algn="tl">
                    <a:srgbClr val="000000">
                      <a:alpha val="43137"/>
                    </a:srgbClr>
                  </a:outerShdw>
                </a:effectLst>
              </a:rPr>
              <a:t>DPoS</a:t>
            </a:r>
            <a:r>
              <a:rPr lang="en-US" sz="1700" u="sng" dirty="0">
                <a:ln w="0">
                  <a:solidFill>
                    <a:schemeClr val="bg1"/>
                  </a:solidFill>
                </a:ln>
                <a:solidFill>
                  <a:schemeClr val="bg1"/>
                </a:solidFill>
                <a:effectLst>
                  <a:outerShdw blurRad="38100" dist="38100" dir="2700000" algn="tl">
                    <a:srgbClr val="000000">
                      <a:alpha val="43137"/>
                    </a:srgbClr>
                  </a:outerShdw>
                </a:effectLst>
              </a:rPr>
              <a:t>): </a:t>
            </a:r>
            <a:r>
              <a:rPr lang="en-US" sz="1700" dirty="0">
                <a:ln w="0">
                  <a:solidFill>
                    <a:schemeClr val="bg1"/>
                  </a:solidFill>
                </a:ln>
                <a:solidFill>
                  <a:schemeClr val="bg1"/>
                </a:solidFill>
                <a:effectLst>
                  <a:outerShdw blurRad="38100" dist="38100" dir="2700000" algn="tl">
                    <a:srgbClr val="000000">
                      <a:alpha val="43137"/>
                    </a:srgbClr>
                  </a:outerShdw>
                </a:effectLst>
              </a:rPr>
              <a:t>Similar to </a:t>
            </a:r>
            <a:r>
              <a:rPr lang="en-US" sz="1700" dirty="0" err="1">
                <a:ln w="0">
                  <a:solidFill>
                    <a:schemeClr val="bg1"/>
                  </a:solidFill>
                </a:ln>
                <a:solidFill>
                  <a:schemeClr val="bg1"/>
                </a:solidFill>
                <a:effectLst>
                  <a:outerShdw blurRad="38100" dist="38100" dir="2700000" algn="tl">
                    <a:srgbClr val="000000">
                      <a:alpha val="43137"/>
                    </a:srgbClr>
                  </a:outerShdw>
                </a:effectLst>
              </a:rPr>
              <a:t>PoS</a:t>
            </a:r>
            <a:r>
              <a:rPr lang="en-US" sz="1700" dirty="0">
                <a:ln w="0">
                  <a:solidFill>
                    <a:schemeClr val="bg1"/>
                  </a:solidFill>
                </a:ln>
                <a:solidFill>
                  <a:schemeClr val="bg1"/>
                </a:solidFill>
                <a:effectLst>
                  <a:outerShdw blurRad="38100" dist="38100" dir="2700000" algn="tl">
                    <a:srgbClr val="000000">
                      <a:alpha val="43137"/>
                    </a:srgbClr>
                  </a:outerShdw>
                </a:effectLst>
              </a:rPr>
              <a:t>, but token holders can vote for delegates who validate transactions and produce blocks on their behalf. It's faster but has some centralization risks due to voting power concentration.</a:t>
            </a:r>
            <a:endParaRPr lang="fr-FR" sz="1700" cap="none" spc="0" dirty="0">
              <a:ln w="0">
                <a:solidFill>
                  <a:schemeClr val="bg1"/>
                </a:solidFill>
              </a:ln>
              <a:solidFill>
                <a:schemeClr val="bg1"/>
              </a:solidFill>
              <a:effectLst>
                <a:outerShdw blurRad="38100" dist="38100" dir="2700000" algn="tl">
                  <a:srgbClr val="000000">
                    <a:alpha val="43137"/>
                  </a:srgbClr>
                </a:outerShdw>
              </a:effectLst>
            </a:endParaRPr>
          </a:p>
        </p:txBody>
      </p:sp>
      <p:sp>
        <p:nvSpPr>
          <p:cNvPr id="8" name="Google Shape;170;p39">
            <a:extLst>
              <a:ext uri="{FF2B5EF4-FFF2-40B4-BE49-F238E27FC236}">
                <a16:creationId xmlns:a16="http://schemas.microsoft.com/office/drawing/2014/main" id="{AB1BC48E-EE57-4908-995A-38EDBDD73E0B}"/>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lvl="0"/>
            <a:r>
              <a:rPr lang="fr-FR" dirty="0"/>
              <a:t>Consensus </a:t>
            </a:r>
            <a:r>
              <a:rPr lang="fr-FR" dirty="0" err="1"/>
              <a:t>mechanisms</a:t>
            </a:r>
            <a:endParaRPr dirty="0"/>
          </a:p>
        </p:txBody>
      </p:sp>
      <p:cxnSp>
        <p:nvCxnSpPr>
          <p:cNvPr id="9" name="Google Shape;172;p39">
            <a:extLst>
              <a:ext uri="{FF2B5EF4-FFF2-40B4-BE49-F238E27FC236}">
                <a16:creationId xmlns:a16="http://schemas.microsoft.com/office/drawing/2014/main" id="{0EC24378-E191-445F-BC29-A40F4A0823E5}"/>
              </a:ext>
            </a:extLst>
          </p:cNvPr>
          <p:cNvCxnSpPr>
            <a:cxnSpLocks/>
          </p:cNvCxnSpPr>
          <p:nvPr/>
        </p:nvCxnSpPr>
        <p:spPr>
          <a:xfrm>
            <a:off x="201603" y="127499"/>
            <a:ext cx="326773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0D9339A6-8613-432E-B445-BEB0ADEAF106}"/>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10</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0777762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1" name="Image 10">
            <a:extLst>
              <a:ext uri="{FF2B5EF4-FFF2-40B4-BE49-F238E27FC236}">
                <a16:creationId xmlns:a16="http://schemas.microsoft.com/office/drawing/2014/main" id="{379C9F42-92A1-4430-8C56-6F42D67C6FA4}"/>
              </a:ext>
            </a:extLst>
          </p:cNvPr>
          <p:cNvPicPr>
            <a:picLocks noChangeAspect="1"/>
          </p:cNvPicPr>
          <p:nvPr/>
        </p:nvPicPr>
        <p:blipFill>
          <a:blip r:embed="rId3"/>
          <a:stretch>
            <a:fillRect/>
          </a:stretch>
        </p:blipFill>
        <p:spPr>
          <a:xfrm>
            <a:off x="1256541" y="850604"/>
            <a:ext cx="6630917" cy="1936159"/>
          </a:xfrm>
          <a:prstGeom prst="rect">
            <a:avLst/>
          </a:prstGeom>
        </p:spPr>
      </p:pic>
      <p:sp>
        <p:nvSpPr>
          <p:cNvPr id="13" name="Rectangle 12">
            <a:extLst>
              <a:ext uri="{FF2B5EF4-FFF2-40B4-BE49-F238E27FC236}">
                <a16:creationId xmlns:a16="http://schemas.microsoft.com/office/drawing/2014/main" id="{3AFD683D-F738-4C00-81AC-A6CDCE252AB0}"/>
              </a:ext>
            </a:extLst>
          </p:cNvPr>
          <p:cNvSpPr/>
          <p:nvPr/>
        </p:nvSpPr>
        <p:spPr>
          <a:xfrm>
            <a:off x="1933967"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1</a:t>
            </a:r>
          </a:p>
        </p:txBody>
      </p:sp>
      <p:sp>
        <p:nvSpPr>
          <p:cNvPr id="18" name="Rectangle 17">
            <a:extLst>
              <a:ext uri="{FF2B5EF4-FFF2-40B4-BE49-F238E27FC236}">
                <a16:creationId xmlns:a16="http://schemas.microsoft.com/office/drawing/2014/main" id="{063ADEAA-F0EE-4131-ADF8-35E40F738A80}"/>
              </a:ext>
            </a:extLst>
          </p:cNvPr>
          <p:cNvSpPr/>
          <p:nvPr/>
        </p:nvSpPr>
        <p:spPr>
          <a:xfrm>
            <a:off x="4184525"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2</a:t>
            </a:r>
          </a:p>
        </p:txBody>
      </p:sp>
      <p:sp>
        <p:nvSpPr>
          <p:cNvPr id="19" name="Rectangle 18">
            <a:extLst>
              <a:ext uri="{FF2B5EF4-FFF2-40B4-BE49-F238E27FC236}">
                <a16:creationId xmlns:a16="http://schemas.microsoft.com/office/drawing/2014/main" id="{993FE1F1-81C9-4B4E-AAB6-E9C68F20D5DB}"/>
              </a:ext>
            </a:extLst>
          </p:cNvPr>
          <p:cNvSpPr/>
          <p:nvPr/>
        </p:nvSpPr>
        <p:spPr>
          <a:xfrm>
            <a:off x="6455189" y="1112874"/>
            <a:ext cx="554052" cy="523220"/>
          </a:xfrm>
          <a:prstGeom prst="rect">
            <a:avLst/>
          </a:prstGeom>
          <a:noFill/>
        </p:spPr>
        <p:txBody>
          <a:bodyPr wrap="square" lIns="91440" tIns="45720" rIns="91440" bIns="45720">
            <a:spAutoFit/>
          </a:bodyPr>
          <a:lstStyle/>
          <a:p>
            <a:pPr algn="ctr"/>
            <a:r>
              <a:rPr lang="fr-FR" sz="2800" b="0" cap="none" spc="0" dirty="0">
                <a:ln w="0"/>
                <a:solidFill>
                  <a:schemeClr val="tx1"/>
                </a:solidFill>
                <a:effectLst>
                  <a:outerShdw blurRad="38100" dist="19050" dir="2700000" algn="tl" rotWithShape="0">
                    <a:schemeClr val="dk1">
                      <a:alpha val="40000"/>
                    </a:schemeClr>
                  </a:outerShdw>
                </a:effectLst>
              </a:rPr>
              <a:t>3</a:t>
            </a:r>
          </a:p>
        </p:txBody>
      </p:sp>
      <p:sp>
        <p:nvSpPr>
          <p:cNvPr id="14" name="Rectangle 13">
            <a:extLst>
              <a:ext uri="{FF2B5EF4-FFF2-40B4-BE49-F238E27FC236}">
                <a16:creationId xmlns:a16="http://schemas.microsoft.com/office/drawing/2014/main" id="{8F0DA1B1-CA16-4254-80E0-738F9795BD58}"/>
              </a:ext>
            </a:extLst>
          </p:cNvPr>
          <p:cNvSpPr/>
          <p:nvPr/>
        </p:nvSpPr>
        <p:spPr>
          <a:xfrm>
            <a:off x="1241109" y="2786763"/>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001Z8fwe</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000000</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Rectangle 20">
            <a:extLst>
              <a:ext uri="{FF2B5EF4-FFF2-40B4-BE49-F238E27FC236}">
                <a16:creationId xmlns:a16="http://schemas.microsoft.com/office/drawing/2014/main" id="{4E91ABEC-0E15-4B0E-8782-D4F808A8423C}"/>
              </a:ext>
            </a:extLst>
          </p:cNvPr>
          <p:cNvSpPr/>
          <p:nvPr/>
        </p:nvSpPr>
        <p:spPr>
          <a:xfrm>
            <a:off x="5762331" y="2754569"/>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009t65Fk</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006Bkl23</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Rectangle 21">
            <a:extLst>
              <a:ext uri="{FF2B5EF4-FFF2-40B4-BE49-F238E27FC236}">
                <a16:creationId xmlns:a16="http://schemas.microsoft.com/office/drawing/2014/main" id="{C0F0192C-8CD2-4729-B682-3741BAECBFE5}"/>
              </a:ext>
            </a:extLst>
          </p:cNvPr>
          <p:cNvSpPr/>
          <p:nvPr/>
        </p:nvSpPr>
        <p:spPr>
          <a:xfrm>
            <a:off x="3491667" y="2754569"/>
            <a:ext cx="2493820" cy="2000548"/>
          </a:xfrm>
          <a:prstGeom prst="rect">
            <a:avLst/>
          </a:prstGeom>
          <a:noFill/>
        </p:spPr>
        <p:txBody>
          <a:bodyPr wrap="square" lIns="91440" tIns="45720" rIns="91440" bIns="45720">
            <a:spAutoFit/>
          </a:bodyPr>
          <a:lstStyle/>
          <a:p>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Hash :            </a:t>
            </a:r>
            <a:r>
              <a:rPr lang="en-US" sz="2000" dirty="0">
                <a:ln w="0"/>
                <a:solidFill>
                  <a:schemeClr val="accent1"/>
                </a:solidFill>
                <a:effectLst>
                  <a:outerShdw blurRad="38100" dist="25400" dir="5400000" algn="ctr" rotWithShape="0">
                    <a:srgbClr val="6E747A">
                      <a:alpha val="43000"/>
                    </a:srgbClr>
                  </a:outerShdw>
                </a:effectLst>
              </a:rPr>
              <a:t>006Bkl23</a:t>
            </a:r>
            <a:endParaRPr lang="en-US" sz="2000" b="1" cap="none" spc="0" dirty="0">
              <a:ln w="6600">
                <a:solidFill>
                  <a:schemeClr val="accent2"/>
                </a:solidFill>
                <a:prstDash val="solid"/>
              </a:ln>
              <a:solidFill>
                <a:schemeClr val="bg1"/>
              </a:solidFill>
              <a:effectLst>
                <a:outerShdw dist="38100" dir="2700000" algn="tl" rotWithShape="0">
                  <a:schemeClr val="accent2"/>
                </a:outerShdw>
              </a:effectLst>
            </a:endParaRPr>
          </a:p>
          <a:p>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2000" b="1" dirty="0">
                <a:ln w="6600">
                  <a:solidFill>
                    <a:schemeClr val="accent2"/>
                  </a:solidFill>
                  <a:prstDash val="solid"/>
                </a:ln>
                <a:solidFill>
                  <a:srgbClr val="FFFFFF"/>
                </a:solidFill>
                <a:effectLst>
                  <a:outerShdw dist="38100" dir="2700000" algn="tl" rotWithShape="0">
                    <a:schemeClr val="accent2"/>
                  </a:outerShdw>
                </a:effectLst>
              </a:rPr>
              <a:t>Previous Hash : </a:t>
            </a:r>
            <a:r>
              <a:rPr lang="en-US" sz="2000" dirty="0">
                <a:ln w="0"/>
                <a:solidFill>
                  <a:schemeClr val="accent1"/>
                </a:solidFill>
                <a:effectLst>
                  <a:outerShdw blurRad="38100" dist="25400" dir="5400000" algn="ctr" rotWithShape="0">
                    <a:srgbClr val="6E747A">
                      <a:alpha val="43000"/>
                    </a:srgbClr>
                  </a:outerShdw>
                </a:effectLst>
              </a:rPr>
              <a:t>001Z8fwe</a:t>
            </a:r>
            <a:endParaRPr lang="fr-FR" sz="2000" b="1" dirty="0">
              <a:ln w="6600">
                <a:solidFill>
                  <a:schemeClr val="accent2"/>
                </a:solidFill>
                <a:prstDash val="solid"/>
              </a:ln>
              <a:solidFill>
                <a:schemeClr val="bg1"/>
              </a:solidFill>
              <a:effectLst>
                <a:outerShdw dist="38100" dir="2700000" algn="tl" rotWithShape="0">
                  <a:schemeClr val="accent2"/>
                </a:outerShdw>
              </a:effectLst>
            </a:endParaRPr>
          </a:p>
          <a:p>
            <a:pPr algn="ct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23" name="Google Shape;209;p43">
            <a:extLst>
              <a:ext uri="{FF2B5EF4-FFF2-40B4-BE49-F238E27FC236}">
                <a16:creationId xmlns:a16="http://schemas.microsoft.com/office/drawing/2014/main" id="{E074A624-8B22-43D7-B7C7-EAE3B507C31E}"/>
              </a:ext>
            </a:extLst>
          </p:cNvPr>
          <p:cNvCxnSpPr>
            <a:cxnSpLocks/>
          </p:cNvCxnSpPr>
          <p:nvPr/>
        </p:nvCxnSpPr>
        <p:spPr>
          <a:xfrm>
            <a:off x="3347514" y="2571750"/>
            <a:ext cx="0" cy="194483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8" name="Google Shape;209;p43">
            <a:extLst>
              <a:ext uri="{FF2B5EF4-FFF2-40B4-BE49-F238E27FC236}">
                <a16:creationId xmlns:a16="http://schemas.microsoft.com/office/drawing/2014/main" id="{AA4C488D-1E16-4279-978E-84ECC1E1CB65}"/>
              </a:ext>
            </a:extLst>
          </p:cNvPr>
          <p:cNvCxnSpPr>
            <a:cxnSpLocks/>
          </p:cNvCxnSpPr>
          <p:nvPr/>
        </p:nvCxnSpPr>
        <p:spPr>
          <a:xfrm>
            <a:off x="5661223" y="2571750"/>
            <a:ext cx="0" cy="194483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 name="Connecteur droit avec flèche 25">
            <a:extLst>
              <a:ext uri="{FF2B5EF4-FFF2-40B4-BE49-F238E27FC236}">
                <a16:creationId xmlns:a16="http://schemas.microsoft.com/office/drawing/2014/main" id="{AA604D5E-AF74-43C6-871A-A8FBB031E1CF}"/>
              </a:ext>
            </a:extLst>
          </p:cNvPr>
          <p:cNvCxnSpPr>
            <a:cxnSpLocks/>
          </p:cNvCxnSpPr>
          <p:nvPr/>
        </p:nvCxnSpPr>
        <p:spPr>
          <a:xfrm flipH="1" flipV="1">
            <a:off x="4636312" y="3357240"/>
            <a:ext cx="1205022" cy="642384"/>
          </a:xfrm>
          <a:prstGeom prst="straightConnector1">
            <a:avLst/>
          </a:prstGeom>
          <a:ln>
            <a:solidFill>
              <a:srgbClr val="5FFB45"/>
            </a:solidFill>
            <a:tailEnd type="triangle"/>
          </a:ln>
        </p:spPr>
        <p:style>
          <a:lnRef idx="3">
            <a:schemeClr val="accent1"/>
          </a:lnRef>
          <a:fillRef idx="0">
            <a:schemeClr val="accent1"/>
          </a:fillRef>
          <a:effectRef idx="2">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9354A3-1BBB-45D5-B3DE-13F51D57B4DC}"/>
              </a:ext>
            </a:extLst>
          </p:cNvPr>
          <p:cNvCxnSpPr>
            <a:cxnSpLocks/>
          </p:cNvCxnSpPr>
          <p:nvPr/>
        </p:nvCxnSpPr>
        <p:spPr>
          <a:xfrm flipH="1" flipV="1">
            <a:off x="2286645" y="3357240"/>
            <a:ext cx="1205022" cy="642384"/>
          </a:xfrm>
          <a:prstGeom prst="straightConnector1">
            <a:avLst/>
          </a:prstGeom>
          <a:ln>
            <a:solidFill>
              <a:srgbClr val="5FFB45"/>
            </a:solidFill>
            <a:tailEnd type="triangle"/>
          </a:ln>
        </p:spPr>
        <p:style>
          <a:lnRef idx="3">
            <a:schemeClr val="accent1"/>
          </a:lnRef>
          <a:fillRef idx="0">
            <a:schemeClr val="accent1"/>
          </a:fillRef>
          <a:effectRef idx="2">
            <a:schemeClr val="accent1"/>
          </a:effectRef>
          <a:fontRef idx="minor">
            <a:schemeClr val="tx1"/>
          </a:fontRef>
        </p:style>
      </p:cxnSp>
      <p:cxnSp>
        <p:nvCxnSpPr>
          <p:cNvPr id="31" name="Connecteur : en arc 30">
            <a:extLst>
              <a:ext uri="{FF2B5EF4-FFF2-40B4-BE49-F238E27FC236}">
                <a16:creationId xmlns:a16="http://schemas.microsoft.com/office/drawing/2014/main" id="{86018A3F-6B1C-4A16-AAC4-51A79F8B00BC}"/>
              </a:ext>
            </a:extLst>
          </p:cNvPr>
          <p:cNvCxnSpPr>
            <a:cxnSpLocks/>
          </p:cNvCxnSpPr>
          <p:nvPr/>
        </p:nvCxnSpPr>
        <p:spPr>
          <a:xfrm rot="10800000">
            <a:off x="339726" y="3357241"/>
            <a:ext cx="980386" cy="803637"/>
          </a:xfrm>
          <a:prstGeom prst="curvedConnector3">
            <a:avLst>
              <a:gd name="adj1" fmla="val 50000"/>
            </a:avLst>
          </a:prstGeom>
          <a:ln>
            <a:solidFill>
              <a:srgbClr val="92D050"/>
            </a:solidFill>
            <a:tailEnd type="triangle"/>
          </a:ln>
        </p:spPr>
        <p:style>
          <a:lnRef idx="3">
            <a:schemeClr val="accent1"/>
          </a:lnRef>
          <a:fillRef idx="0">
            <a:schemeClr val="accent1"/>
          </a:fillRef>
          <a:effectRef idx="2">
            <a:schemeClr val="accent1"/>
          </a:effectRef>
          <a:fontRef idx="minor">
            <a:schemeClr val="tx1"/>
          </a:fontRef>
        </p:style>
      </p:cxnSp>
      <p:sp>
        <p:nvSpPr>
          <p:cNvPr id="36" name="Rectangle 35">
            <a:extLst>
              <a:ext uri="{FF2B5EF4-FFF2-40B4-BE49-F238E27FC236}">
                <a16:creationId xmlns:a16="http://schemas.microsoft.com/office/drawing/2014/main" id="{070A66A4-72AE-47A2-9711-F6CA5B7EA294}"/>
              </a:ext>
            </a:extLst>
          </p:cNvPr>
          <p:cNvSpPr/>
          <p:nvPr/>
        </p:nvSpPr>
        <p:spPr>
          <a:xfrm>
            <a:off x="1463833" y="273530"/>
            <a:ext cx="1494319" cy="830997"/>
          </a:xfrm>
          <a:prstGeom prst="rect">
            <a:avLst/>
          </a:prstGeom>
          <a:noFill/>
        </p:spPr>
        <p:txBody>
          <a:bodyPr wrap="square" lIns="91440" tIns="45720" rIns="91440" bIns="45720">
            <a:spAutoFit/>
          </a:bodyPr>
          <a:lstStyle/>
          <a:p>
            <a:pPr algn="ctr"/>
            <a:r>
              <a:rPr lang="fr-FR" sz="2400" b="1" cap="none" spc="0" dirty="0">
                <a:ln w="0"/>
                <a:solidFill>
                  <a:srgbClr val="FFCC00"/>
                </a:solidFill>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Genesis Block</a:t>
            </a:r>
          </a:p>
        </p:txBody>
      </p:sp>
      <p:sp>
        <p:nvSpPr>
          <p:cNvPr id="41" name="Parallélogramme 40">
            <a:extLst>
              <a:ext uri="{FF2B5EF4-FFF2-40B4-BE49-F238E27FC236}">
                <a16:creationId xmlns:a16="http://schemas.microsoft.com/office/drawing/2014/main" id="{4E028E13-FFB6-490A-8D98-F17A614E9E35}"/>
              </a:ext>
            </a:extLst>
          </p:cNvPr>
          <p:cNvSpPr/>
          <p:nvPr/>
        </p:nvSpPr>
        <p:spPr>
          <a:xfrm rot="9493074">
            <a:off x="4336124" y="1589687"/>
            <a:ext cx="896498" cy="699788"/>
          </a:xfrm>
          <a:prstGeom prst="parallelogram">
            <a:avLst>
              <a:gd name="adj" fmla="val 402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72397355-6052-4419-A604-4D3DC9B5EDB3}"/>
              </a:ext>
            </a:extLst>
          </p:cNvPr>
          <p:cNvCxnSpPr>
            <a:cxnSpLocks/>
          </p:cNvCxnSpPr>
          <p:nvPr/>
        </p:nvCxnSpPr>
        <p:spPr>
          <a:xfrm flipH="1">
            <a:off x="3570670" y="3104707"/>
            <a:ext cx="817034" cy="33699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48" name="Connecteur droit 47">
            <a:extLst>
              <a:ext uri="{FF2B5EF4-FFF2-40B4-BE49-F238E27FC236}">
                <a16:creationId xmlns:a16="http://schemas.microsoft.com/office/drawing/2014/main" id="{B44BD09F-B118-49E2-A7C1-7B7134A9AD01}"/>
              </a:ext>
            </a:extLst>
          </p:cNvPr>
          <p:cNvCxnSpPr>
            <a:cxnSpLocks/>
          </p:cNvCxnSpPr>
          <p:nvPr/>
        </p:nvCxnSpPr>
        <p:spPr>
          <a:xfrm flipH="1" flipV="1">
            <a:off x="3570670" y="3123757"/>
            <a:ext cx="817032" cy="31794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4EC3AA58-90C1-40AA-B75E-41C8E31C841E}"/>
              </a:ext>
            </a:extLst>
          </p:cNvPr>
          <p:cNvSpPr/>
          <p:nvPr/>
        </p:nvSpPr>
        <p:spPr>
          <a:xfrm>
            <a:off x="4329776" y="2766288"/>
            <a:ext cx="1410964" cy="400110"/>
          </a:xfrm>
          <a:prstGeom prst="rect">
            <a:avLst/>
          </a:prstGeom>
          <a:noFill/>
        </p:spPr>
        <p:txBody>
          <a:bodyPr wrap="none" lIns="91440" tIns="45720" rIns="91440" bIns="45720">
            <a:spAutoFit/>
          </a:bodyPr>
          <a:lstStyle/>
          <a:p>
            <a:pPr algn="ctr"/>
            <a:r>
              <a:rPr lang="fr-FR" sz="2000" b="0" cap="none" spc="0" dirty="0">
                <a:ln w="0"/>
                <a:solidFill>
                  <a:srgbClr val="FF0000"/>
                </a:solidFill>
                <a:effectLst>
                  <a:outerShdw blurRad="38100" dist="25400" dir="5400000" algn="ctr" rotWithShape="0">
                    <a:srgbClr val="6E747A">
                      <a:alpha val="43000"/>
                    </a:srgbClr>
                  </a:outerShdw>
                </a:effectLst>
              </a:rPr>
              <a:t>00Ha25Ok</a:t>
            </a:r>
          </a:p>
        </p:txBody>
      </p:sp>
      <p:sp>
        <p:nvSpPr>
          <p:cNvPr id="53" name="Parenthèses 52">
            <a:extLst>
              <a:ext uri="{FF2B5EF4-FFF2-40B4-BE49-F238E27FC236}">
                <a16:creationId xmlns:a16="http://schemas.microsoft.com/office/drawing/2014/main" id="{A8A82CB5-8F35-4872-8E02-566D4F5B806E}"/>
              </a:ext>
            </a:extLst>
          </p:cNvPr>
          <p:cNvSpPr/>
          <p:nvPr/>
        </p:nvSpPr>
        <p:spPr>
          <a:xfrm>
            <a:off x="5731872" y="4052337"/>
            <a:ext cx="1250243" cy="232536"/>
          </a:xfrm>
          <a:prstGeom prst="bracketPair">
            <a:avLst/>
          </a:prstGeom>
          <a:ln>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4" name="Rectangle 53">
            <a:extLst>
              <a:ext uri="{FF2B5EF4-FFF2-40B4-BE49-F238E27FC236}">
                <a16:creationId xmlns:a16="http://schemas.microsoft.com/office/drawing/2014/main" id="{82D3AE63-90AD-4CAC-B0CC-1497BF90D8CE}"/>
              </a:ext>
            </a:extLst>
          </p:cNvPr>
          <p:cNvSpPr/>
          <p:nvPr/>
        </p:nvSpPr>
        <p:spPr>
          <a:xfrm>
            <a:off x="6982116" y="3930045"/>
            <a:ext cx="1415772" cy="461665"/>
          </a:xfrm>
          <a:prstGeom prst="rect">
            <a:avLst/>
          </a:prstGeom>
          <a:noFill/>
        </p:spPr>
        <p:txBody>
          <a:bodyPr wrap="none" lIns="91440" tIns="45720" rIns="91440" bIns="45720">
            <a:spAutoFit/>
          </a:bodyPr>
          <a:lstStyle/>
          <a:p>
            <a:pPr algn="ctr"/>
            <a:r>
              <a:rPr lang="fr-FR" sz="2400" b="0" cap="none" spc="0" dirty="0" err="1">
                <a:ln w="0"/>
                <a:solidFill>
                  <a:srgbClr val="FF0000"/>
                </a:solidFill>
                <a:effectLst>
                  <a:outerShdw blurRad="38100" dist="25400" dir="5400000" algn="ctr" rotWithShape="0">
                    <a:srgbClr val="6E747A">
                      <a:alpha val="43000"/>
                    </a:srgbClr>
                  </a:outerShdw>
                </a:effectLst>
              </a:rPr>
              <a:t>Invalid</a:t>
            </a:r>
            <a:r>
              <a:rPr lang="fr-FR" sz="2400" b="0" cap="none" spc="0" dirty="0">
                <a:ln w="0"/>
                <a:solidFill>
                  <a:srgbClr val="FF0000"/>
                </a:solidFill>
                <a:effectLst>
                  <a:outerShdw blurRad="38100" dist="25400" dir="5400000" algn="ctr" rotWithShape="0">
                    <a:srgbClr val="6E747A">
                      <a:alpha val="43000"/>
                    </a:srgbClr>
                  </a:outerShdw>
                </a:effectLst>
              </a:rPr>
              <a:t> !!!</a:t>
            </a:r>
          </a:p>
        </p:txBody>
      </p:sp>
      <p:sp>
        <p:nvSpPr>
          <p:cNvPr id="24" name="Rectangle 23">
            <a:extLst>
              <a:ext uri="{FF2B5EF4-FFF2-40B4-BE49-F238E27FC236}">
                <a16:creationId xmlns:a16="http://schemas.microsoft.com/office/drawing/2014/main" id="{2D1E2EBD-EC8E-41E1-B5B2-F6C0B5B1D6D6}"/>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11</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875423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par>
                                <p:cTn id="47" presetID="2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wipe(down)">
                                      <p:cBhvr>
                                        <p:cTn id="59" dur="500"/>
                                        <p:tgtEl>
                                          <p:spTgt spid="36">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Effect transition="in" filter="fad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barn(inVertical)">
                                      <p:cBhvr>
                                        <p:cTn id="71" dur="500"/>
                                        <p:tgtEl>
                                          <p:spTgt spid="43"/>
                                        </p:tgtEl>
                                      </p:cBhvr>
                                    </p:animEffect>
                                  </p:childTnLst>
                                </p:cTn>
                              </p:par>
                              <p:par>
                                <p:cTn id="72" presetID="16" presetClass="entr" presetSubtype="21" fill="hold"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barn(inVertical)">
                                      <p:cBhvr>
                                        <p:cTn id="74" dur="500"/>
                                        <p:tgtEl>
                                          <p:spTgt spid="4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down)">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down)">
                                      <p:cBhvr>
                                        <p:cTn id="8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14" grpId="0"/>
      <p:bldP spid="21" grpId="0"/>
      <p:bldP spid="22" grpId="0"/>
      <p:bldP spid="41" grpId="0" animBg="1"/>
      <p:bldP spid="50" grpId="0"/>
      <p:bldP spid="53" grpId="0" animBg="1"/>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7" name="Image 6">
            <a:extLst>
              <a:ext uri="{FF2B5EF4-FFF2-40B4-BE49-F238E27FC236}">
                <a16:creationId xmlns:a16="http://schemas.microsoft.com/office/drawing/2014/main" id="{5C421573-6FD9-4EBB-84C0-B3F4A12DEED7}"/>
              </a:ext>
            </a:extLst>
          </p:cNvPr>
          <p:cNvPicPr>
            <a:picLocks noChangeAspect="1"/>
          </p:cNvPicPr>
          <p:nvPr/>
        </p:nvPicPr>
        <p:blipFill>
          <a:blip r:embed="rId3"/>
          <a:stretch>
            <a:fillRect/>
          </a:stretch>
        </p:blipFill>
        <p:spPr>
          <a:xfrm>
            <a:off x="1889844" y="1094188"/>
            <a:ext cx="5364311" cy="3654942"/>
          </a:xfrm>
          <a:prstGeom prst="rect">
            <a:avLst/>
          </a:prstGeom>
        </p:spPr>
      </p:pic>
      <p:sp>
        <p:nvSpPr>
          <p:cNvPr id="8" name="Rectangle 7">
            <a:extLst>
              <a:ext uri="{FF2B5EF4-FFF2-40B4-BE49-F238E27FC236}">
                <a16:creationId xmlns:a16="http://schemas.microsoft.com/office/drawing/2014/main" id="{8E5AC554-1EAF-49BC-BAD9-7D9295538CE2}"/>
              </a:ext>
            </a:extLst>
          </p:cNvPr>
          <p:cNvSpPr/>
          <p:nvPr/>
        </p:nvSpPr>
        <p:spPr>
          <a:xfrm>
            <a:off x="538716" y="892842"/>
            <a:ext cx="249510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fr-FR" sz="2000" b="0" cap="none" spc="0" dirty="0">
                <a:ln w="0"/>
                <a:solidFill>
                  <a:schemeClr val="bg1"/>
                </a:solidFill>
                <a:effectLst>
                  <a:outerShdw blurRad="38100" dist="38100" dir="2700000" algn="tl">
                    <a:srgbClr val="000000">
                      <a:alpha val="43137"/>
                    </a:srgbClr>
                  </a:outerShdw>
                </a:effectLst>
              </a:rPr>
              <a:t>PERMISSIONLESS</a:t>
            </a:r>
          </a:p>
        </p:txBody>
      </p:sp>
      <p:sp>
        <p:nvSpPr>
          <p:cNvPr id="11" name="Rectangle 10">
            <a:extLst>
              <a:ext uri="{FF2B5EF4-FFF2-40B4-BE49-F238E27FC236}">
                <a16:creationId xmlns:a16="http://schemas.microsoft.com/office/drawing/2014/main" id="{8929A001-093B-4CA6-92DF-0F87D04C466B}"/>
              </a:ext>
            </a:extLst>
          </p:cNvPr>
          <p:cNvSpPr/>
          <p:nvPr/>
        </p:nvSpPr>
        <p:spPr>
          <a:xfrm>
            <a:off x="6110179" y="892842"/>
            <a:ext cx="249510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fr-FR" sz="2000" b="0" cap="none" spc="0" dirty="0">
                <a:ln w="0"/>
                <a:solidFill>
                  <a:schemeClr val="bg1"/>
                </a:solidFill>
                <a:effectLst>
                  <a:outerShdw blurRad="38100" dist="38100" dir="2700000" algn="tl">
                    <a:srgbClr val="000000">
                      <a:alpha val="43137"/>
                    </a:srgbClr>
                  </a:outerShdw>
                </a:effectLst>
              </a:rPr>
              <a:t>PERMISSIONED</a:t>
            </a:r>
          </a:p>
        </p:txBody>
      </p:sp>
      <p:cxnSp>
        <p:nvCxnSpPr>
          <p:cNvPr id="5" name="Google Shape;172;p39">
            <a:extLst>
              <a:ext uri="{FF2B5EF4-FFF2-40B4-BE49-F238E27FC236}">
                <a16:creationId xmlns:a16="http://schemas.microsoft.com/office/drawing/2014/main" id="{B682FA53-E843-4061-85FB-633200C20DA3}"/>
              </a:ext>
            </a:extLst>
          </p:cNvPr>
          <p:cNvCxnSpPr>
            <a:cxnSpLocks/>
          </p:cNvCxnSpPr>
          <p:nvPr/>
        </p:nvCxnSpPr>
        <p:spPr>
          <a:xfrm>
            <a:off x="144423" y="151496"/>
            <a:ext cx="33997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itre 2">
            <a:extLst>
              <a:ext uri="{FF2B5EF4-FFF2-40B4-BE49-F238E27FC236}">
                <a16:creationId xmlns:a16="http://schemas.microsoft.com/office/drawing/2014/main" id="{1A90F771-F0A8-4F06-9B24-51640BA5361F}"/>
              </a:ext>
            </a:extLst>
          </p:cNvPr>
          <p:cNvSpPr>
            <a:spLocks noGrp="1"/>
          </p:cNvSpPr>
          <p:nvPr>
            <p:ph type="title"/>
          </p:nvPr>
        </p:nvSpPr>
        <p:spPr>
          <a:xfrm>
            <a:off x="70746" y="152788"/>
            <a:ext cx="5735700" cy="941400"/>
          </a:xfrm>
        </p:spPr>
        <p:txBody>
          <a:bodyPr/>
          <a:lstStyle/>
          <a:p>
            <a:r>
              <a:rPr lang="fr-FR" dirty="0"/>
              <a:t>Types of Blockchains</a:t>
            </a:r>
          </a:p>
        </p:txBody>
      </p:sp>
      <p:sp>
        <p:nvSpPr>
          <p:cNvPr id="9" name="Rectangle 8">
            <a:extLst>
              <a:ext uri="{FF2B5EF4-FFF2-40B4-BE49-F238E27FC236}">
                <a16:creationId xmlns:a16="http://schemas.microsoft.com/office/drawing/2014/main" id="{3C0534D4-0134-4664-B05A-38648E2EB141}"/>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12</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538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3056783"/>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USE CASES AND APPLICATIONS</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04</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AD65E58B-46BA-4A03-A8AB-2A1570BCF993}"/>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13</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5259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2584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1496"/>
            <a:ext cx="5735700" cy="942692"/>
          </a:xfrm>
        </p:spPr>
        <p:txBody>
          <a:bodyPr/>
          <a:lstStyle/>
          <a:p>
            <a:r>
              <a:rPr lang="fr-FR" dirty="0"/>
              <a:t>Smart </a:t>
            </a:r>
            <a:r>
              <a:rPr lang="fr-FR" dirty="0" err="1"/>
              <a:t>Contracts</a:t>
            </a:r>
            <a:endParaRPr lang="fr-FR" dirty="0"/>
          </a:p>
        </p:txBody>
      </p:sp>
      <p:pic>
        <p:nvPicPr>
          <p:cNvPr id="20" name="Image 19">
            <a:extLst>
              <a:ext uri="{FF2B5EF4-FFF2-40B4-BE49-F238E27FC236}">
                <a16:creationId xmlns:a16="http://schemas.microsoft.com/office/drawing/2014/main" id="{356394FF-D725-4B2D-BF65-7DDF47BEFA52}"/>
              </a:ext>
            </a:extLst>
          </p:cNvPr>
          <p:cNvPicPr>
            <a:picLocks noChangeAspect="1"/>
          </p:cNvPicPr>
          <p:nvPr/>
        </p:nvPicPr>
        <p:blipFill>
          <a:blip r:embed="rId3"/>
          <a:stretch>
            <a:fillRect/>
          </a:stretch>
        </p:blipFill>
        <p:spPr>
          <a:xfrm>
            <a:off x="5300504" y="623488"/>
            <a:ext cx="3341572" cy="3635976"/>
          </a:xfrm>
          <a:prstGeom prst="rect">
            <a:avLst/>
          </a:prstGeom>
        </p:spPr>
      </p:pic>
      <p:sp>
        <p:nvSpPr>
          <p:cNvPr id="21" name="Rectangle 20">
            <a:extLst>
              <a:ext uri="{FF2B5EF4-FFF2-40B4-BE49-F238E27FC236}">
                <a16:creationId xmlns:a16="http://schemas.microsoft.com/office/drawing/2014/main" id="{1639B624-01C1-4355-8FFA-E5019103672A}"/>
              </a:ext>
            </a:extLst>
          </p:cNvPr>
          <p:cNvSpPr/>
          <p:nvPr/>
        </p:nvSpPr>
        <p:spPr>
          <a:xfrm>
            <a:off x="144423" y="1197647"/>
            <a:ext cx="4756435" cy="2308324"/>
          </a:xfrm>
          <a:prstGeom prst="rect">
            <a:avLst/>
          </a:prstGeom>
          <a:noFill/>
        </p:spPr>
        <p:txBody>
          <a:bodyPr wrap="square" lIns="91440" tIns="45720" rIns="91440" bIns="45720">
            <a:spAutoFit/>
          </a:bodyPr>
          <a:lstStyle/>
          <a:p>
            <a:r>
              <a:rPr lang="en-US" sz="1800" dirty="0">
                <a:solidFill>
                  <a:schemeClr val="bg1"/>
                </a:solidFill>
              </a:rPr>
              <a:t>Smart contracts are self-executing contracts with the terms of the agreement directly written into code. They run on a blockchain and automatically enforce, execute, or document contractual agreements when predefined conditions are met (such as a certain date, price, or event), eliminating the need for intermediaries .</a:t>
            </a:r>
          </a:p>
        </p:txBody>
      </p:sp>
      <p:sp>
        <p:nvSpPr>
          <p:cNvPr id="6" name="Rectangle 5">
            <a:extLst>
              <a:ext uri="{FF2B5EF4-FFF2-40B4-BE49-F238E27FC236}">
                <a16:creationId xmlns:a16="http://schemas.microsoft.com/office/drawing/2014/main" id="{58D3DD9B-EA0E-4549-8D9F-2AA868FF8204}"/>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14</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7148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1840321" cy="129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2788"/>
            <a:ext cx="5735700" cy="941400"/>
          </a:xfrm>
        </p:spPr>
        <p:txBody>
          <a:bodyPr/>
          <a:lstStyle/>
          <a:p>
            <a:r>
              <a:rPr lang="fr-FR" dirty="0"/>
              <a:t>Healthcare</a:t>
            </a:r>
          </a:p>
        </p:txBody>
      </p:sp>
      <p:sp>
        <p:nvSpPr>
          <p:cNvPr id="21" name="Rectangle 20">
            <a:extLst>
              <a:ext uri="{FF2B5EF4-FFF2-40B4-BE49-F238E27FC236}">
                <a16:creationId xmlns:a16="http://schemas.microsoft.com/office/drawing/2014/main" id="{1639B624-01C1-4355-8FFA-E5019103672A}"/>
              </a:ext>
            </a:extLst>
          </p:cNvPr>
          <p:cNvSpPr/>
          <p:nvPr/>
        </p:nvSpPr>
        <p:spPr>
          <a:xfrm>
            <a:off x="583682" y="2353725"/>
            <a:ext cx="7976635" cy="1477328"/>
          </a:xfrm>
          <a:prstGeom prst="rect">
            <a:avLst/>
          </a:prstGeom>
          <a:noFill/>
        </p:spPr>
        <p:txBody>
          <a:bodyPr wrap="square" lIns="91440" tIns="45720" rIns="91440" bIns="45720">
            <a:spAutoFit/>
          </a:bodyPr>
          <a:lstStyle/>
          <a:p>
            <a:r>
              <a:rPr lang="en-US" sz="1800" dirty="0">
                <a:solidFill>
                  <a:schemeClr val="bg1"/>
                </a:solidFill>
              </a:rPr>
              <a:t>Blockchain technology in healthcare presents a promising avenue for securing patient data. Its decentralized structure ensures data integrity and security. Through encrypted and immutable records, blockchain empowers patients with greater control over their health data while enabling efficient sharing between providers. </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8" name="Image 7">
            <a:extLst>
              <a:ext uri="{FF2B5EF4-FFF2-40B4-BE49-F238E27FC236}">
                <a16:creationId xmlns:a16="http://schemas.microsoft.com/office/drawing/2014/main" id="{A4364A3C-EF1B-45EE-B770-D7A5BF03C04E}"/>
              </a:ext>
            </a:extLst>
          </p:cNvPr>
          <p:cNvPicPr>
            <a:picLocks noChangeAspect="1"/>
          </p:cNvPicPr>
          <p:nvPr/>
        </p:nvPicPr>
        <p:blipFill>
          <a:blip r:embed="rId3"/>
          <a:stretch>
            <a:fillRect/>
          </a:stretch>
        </p:blipFill>
        <p:spPr>
          <a:xfrm>
            <a:off x="2332073" y="137263"/>
            <a:ext cx="4071537" cy="1913849"/>
          </a:xfrm>
          <a:prstGeom prst="rect">
            <a:avLst/>
          </a:prstGeom>
        </p:spPr>
      </p:pic>
      <p:sp>
        <p:nvSpPr>
          <p:cNvPr id="6" name="Rectangle 5">
            <a:extLst>
              <a:ext uri="{FF2B5EF4-FFF2-40B4-BE49-F238E27FC236}">
                <a16:creationId xmlns:a16="http://schemas.microsoft.com/office/drawing/2014/main" id="{2058D21B-DE69-4762-A9D2-D70373EDD5DC}"/>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15</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7864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5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25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4" name="Google Shape;172;p39">
            <a:extLst>
              <a:ext uri="{FF2B5EF4-FFF2-40B4-BE49-F238E27FC236}">
                <a16:creationId xmlns:a16="http://schemas.microsoft.com/office/drawing/2014/main" id="{76F82E88-457A-41CC-AA62-2542A16A0C26}"/>
              </a:ext>
            </a:extLst>
          </p:cNvPr>
          <p:cNvCxnSpPr>
            <a:cxnSpLocks/>
          </p:cNvCxnSpPr>
          <p:nvPr/>
        </p:nvCxnSpPr>
        <p:spPr>
          <a:xfrm>
            <a:off x="144423" y="151496"/>
            <a:ext cx="1840321" cy="129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itre 2">
            <a:extLst>
              <a:ext uri="{FF2B5EF4-FFF2-40B4-BE49-F238E27FC236}">
                <a16:creationId xmlns:a16="http://schemas.microsoft.com/office/drawing/2014/main" id="{1A0D2281-3CBE-4FF4-8CDF-C636A6B7F472}"/>
              </a:ext>
            </a:extLst>
          </p:cNvPr>
          <p:cNvSpPr>
            <a:spLocks noGrp="1"/>
          </p:cNvSpPr>
          <p:nvPr>
            <p:ph type="title"/>
          </p:nvPr>
        </p:nvSpPr>
        <p:spPr>
          <a:xfrm>
            <a:off x="70746" y="152788"/>
            <a:ext cx="5735700" cy="941400"/>
          </a:xfrm>
        </p:spPr>
        <p:txBody>
          <a:bodyPr/>
          <a:lstStyle/>
          <a:p>
            <a:r>
              <a:rPr lang="fr-FR" dirty="0" err="1"/>
              <a:t>Voting</a:t>
            </a:r>
            <a:r>
              <a:rPr lang="fr-FR" dirty="0"/>
              <a:t> </a:t>
            </a:r>
            <a:r>
              <a:rPr lang="fr-FR" dirty="0" err="1"/>
              <a:t>Systems</a:t>
            </a:r>
            <a:endParaRPr lang="fr-FR" dirty="0"/>
          </a:p>
        </p:txBody>
      </p:sp>
      <p:sp>
        <p:nvSpPr>
          <p:cNvPr id="21" name="Rectangle 20">
            <a:extLst>
              <a:ext uri="{FF2B5EF4-FFF2-40B4-BE49-F238E27FC236}">
                <a16:creationId xmlns:a16="http://schemas.microsoft.com/office/drawing/2014/main" id="{1639B624-01C1-4355-8FFA-E5019103672A}"/>
              </a:ext>
            </a:extLst>
          </p:cNvPr>
          <p:cNvSpPr/>
          <p:nvPr/>
        </p:nvSpPr>
        <p:spPr>
          <a:xfrm>
            <a:off x="205426" y="989947"/>
            <a:ext cx="4720994" cy="2585323"/>
          </a:xfrm>
          <a:prstGeom prst="rect">
            <a:avLst/>
          </a:prstGeom>
          <a:noFill/>
        </p:spPr>
        <p:txBody>
          <a:bodyPr wrap="square" lIns="91440" tIns="45720" rIns="91440" bIns="45720">
            <a:spAutoFit/>
          </a:bodyPr>
          <a:lstStyle/>
          <a:p>
            <a:endParaRPr lang="en-US" sz="1800" dirty="0">
              <a:solidFill>
                <a:schemeClr val="bg1"/>
              </a:solidFill>
            </a:endParaRPr>
          </a:p>
          <a:p>
            <a:r>
              <a:rPr lang="en-US" sz="1800" dirty="0">
                <a:solidFill>
                  <a:schemeClr val="bg1"/>
                </a:solidFill>
              </a:rPr>
              <a:t>Using blockchain for voting means using a secure and unchangeable system to record votes. It's like having an open and see-through book where everyone can check that the votes are real and no one can mess with them. This can make voting safer and faire because it stops cheating. It might also let more people vote easily from anywhere</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4" name="Image 3">
            <a:extLst>
              <a:ext uri="{FF2B5EF4-FFF2-40B4-BE49-F238E27FC236}">
                <a16:creationId xmlns:a16="http://schemas.microsoft.com/office/drawing/2014/main" id="{67B44B3F-CB81-4306-8036-65C95FF21E81}"/>
              </a:ext>
            </a:extLst>
          </p:cNvPr>
          <p:cNvPicPr>
            <a:picLocks noChangeAspect="1"/>
          </p:cNvPicPr>
          <p:nvPr/>
        </p:nvPicPr>
        <p:blipFill>
          <a:blip r:embed="rId3"/>
          <a:stretch>
            <a:fillRect/>
          </a:stretch>
        </p:blipFill>
        <p:spPr>
          <a:xfrm>
            <a:off x="5137631" y="1200068"/>
            <a:ext cx="3659040" cy="2442080"/>
          </a:xfrm>
          <a:prstGeom prst="rect">
            <a:avLst/>
          </a:prstGeom>
        </p:spPr>
      </p:pic>
      <p:sp>
        <p:nvSpPr>
          <p:cNvPr id="6" name="Rectangle 5">
            <a:extLst>
              <a:ext uri="{FF2B5EF4-FFF2-40B4-BE49-F238E27FC236}">
                <a16:creationId xmlns:a16="http://schemas.microsoft.com/office/drawing/2014/main" id="{C30CA715-359E-4817-BD54-1FBA59ED2519}"/>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16</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32429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3820633" y="1981669"/>
            <a:ext cx="5089452" cy="1919106"/>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CHALLENGES AND FUTURE TRENDS</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05</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A753C8EF-7CC5-4F73-821A-16EEBE617302}"/>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17</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9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5B6E939F-EF74-44BA-AD12-ECC1A536328F}"/>
              </a:ext>
            </a:extLst>
          </p:cNvPr>
          <p:cNvGraphicFramePr/>
          <p:nvPr>
            <p:extLst>
              <p:ext uri="{D42A27DB-BD31-4B8C-83A1-F6EECF244321}">
                <p14:modId xmlns:p14="http://schemas.microsoft.com/office/powerpoint/2010/main" val="391725684"/>
              </p:ext>
            </p:extLst>
          </p:nvPr>
        </p:nvGraphicFramePr>
        <p:xfrm>
          <a:off x="822251" y="539750"/>
          <a:ext cx="7471144" cy="437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C0415C29-A274-4919-85F3-B0CF894071DD}"/>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18</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793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10" name="Diagramme 9">
            <a:extLst>
              <a:ext uri="{FF2B5EF4-FFF2-40B4-BE49-F238E27FC236}">
                <a16:creationId xmlns:a16="http://schemas.microsoft.com/office/drawing/2014/main" id="{721F06FE-DBFE-2C1F-53B6-892A19AC8685}"/>
              </a:ext>
            </a:extLst>
          </p:cNvPr>
          <p:cNvGraphicFramePr/>
          <p:nvPr>
            <p:extLst>
              <p:ext uri="{D42A27DB-BD31-4B8C-83A1-F6EECF244321}">
                <p14:modId xmlns:p14="http://schemas.microsoft.com/office/powerpoint/2010/main" val="4119049488"/>
              </p:ext>
            </p:extLst>
          </p:nvPr>
        </p:nvGraphicFramePr>
        <p:xfrm>
          <a:off x="1559441" y="826615"/>
          <a:ext cx="6280300" cy="3932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163;p38">
            <a:extLst>
              <a:ext uri="{FF2B5EF4-FFF2-40B4-BE49-F238E27FC236}">
                <a16:creationId xmlns:a16="http://schemas.microsoft.com/office/drawing/2014/main" id="{3E7AA454-4D9C-44C1-AC99-C366FABB616A}"/>
              </a:ext>
            </a:extLst>
          </p:cNvPr>
          <p:cNvSpPr txBox="1">
            <a:spLocks/>
          </p:cNvSpPr>
          <p:nvPr/>
        </p:nvSpPr>
        <p:spPr>
          <a:xfrm>
            <a:off x="-223399" y="97334"/>
            <a:ext cx="3895175" cy="843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lvl="0" indent="0"/>
            <a:r>
              <a:rPr lang="en-US" sz="4000" b="1" dirty="0"/>
              <a:t>CONTENT</a:t>
            </a:r>
            <a:endParaRPr lang="fr-FR" sz="4000" b="1" dirty="0">
              <a:solidFill>
                <a:schemeClr val="bg1"/>
              </a:solidFill>
            </a:endParaRPr>
          </a:p>
          <a:p>
            <a:pPr marL="0" indent="0"/>
            <a:endParaRPr lang="en-US" spc="300" dirty="0"/>
          </a:p>
        </p:txBody>
      </p:sp>
      <p:sp>
        <p:nvSpPr>
          <p:cNvPr id="4" name="Rectangle 3">
            <a:extLst>
              <a:ext uri="{FF2B5EF4-FFF2-40B4-BE49-F238E27FC236}">
                <a16:creationId xmlns:a16="http://schemas.microsoft.com/office/drawing/2014/main" id="{FA3F61BD-C088-4D48-87F1-8A1547075E1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fr-FR" sz="2400" b="1" cap="none" spc="0" dirty="0">
                <a:ln w="6600">
                  <a:solidFill>
                    <a:schemeClr val="accent2"/>
                  </a:solidFill>
                  <a:prstDash val="solid"/>
                </a:ln>
                <a:solidFill>
                  <a:srgbClr val="FFFFFF"/>
                </a:solidFill>
                <a:effectLst>
                  <a:outerShdw dist="38100" dir="2700000" algn="tl" rotWithShape="0">
                    <a:schemeClr val="accent2"/>
                  </a:outerShdw>
                </a:effectLst>
              </a:rPr>
              <a:t>1</a:t>
            </a:r>
          </a:p>
        </p:txBody>
      </p:sp>
    </p:spTree>
    <p:extLst>
      <p:ext uri="{BB962C8B-B14F-4D97-AF65-F5344CB8AC3E}">
        <p14:creationId xmlns:p14="http://schemas.microsoft.com/office/powerpoint/2010/main" val="5930004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graphicEl>
                                              <a:dgm id="{9CE03233-8D8A-4DA5-83E6-4BE415FECBCA}"/>
                                            </p:graphicEl>
                                          </p:spTgt>
                                        </p:tgtEl>
                                        <p:attrNameLst>
                                          <p:attrName>style.visibility</p:attrName>
                                        </p:attrNameLst>
                                      </p:cBhvr>
                                      <p:to>
                                        <p:strVal val="visible"/>
                                      </p:to>
                                    </p:set>
                                    <p:animEffect transition="in" filter="wipe(down)">
                                      <p:cBhvr>
                                        <p:cTn id="12" dur="500"/>
                                        <p:tgtEl>
                                          <p:spTgt spid="10">
                                            <p:graphicEl>
                                              <a:dgm id="{9CE03233-8D8A-4DA5-83E6-4BE415FECBCA}"/>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graphicEl>
                                              <a:dgm id="{428E851F-0C84-485A-B586-932080EBA083}"/>
                                            </p:graphicEl>
                                          </p:spTgt>
                                        </p:tgtEl>
                                        <p:attrNameLst>
                                          <p:attrName>style.visibility</p:attrName>
                                        </p:attrNameLst>
                                      </p:cBhvr>
                                      <p:to>
                                        <p:strVal val="visible"/>
                                      </p:to>
                                    </p:set>
                                    <p:animEffect transition="in" filter="wipe(down)">
                                      <p:cBhvr>
                                        <p:cTn id="15" dur="500"/>
                                        <p:tgtEl>
                                          <p:spTgt spid="10">
                                            <p:graphicEl>
                                              <a:dgm id="{428E851F-0C84-485A-B586-932080EBA083}"/>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graphicEl>
                                              <a:dgm id="{5D275DBF-5EB1-4B0E-ABF4-665807AF79EE}"/>
                                            </p:graphicEl>
                                          </p:spTgt>
                                        </p:tgtEl>
                                        <p:attrNameLst>
                                          <p:attrName>style.visibility</p:attrName>
                                        </p:attrNameLst>
                                      </p:cBhvr>
                                      <p:to>
                                        <p:strVal val="visible"/>
                                      </p:to>
                                    </p:set>
                                    <p:animEffect transition="in" filter="wipe(down)">
                                      <p:cBhvr>
                                        <p:cTn id="18" dur="500"/>
                                        <p:tgtEl>
                                          <p:spTgt spid="10">
                                            <p:graphicEl>
                                              <a:dgm id="{5D275DBF-5EB1-4B0E-ABF4-665807AF79E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graphicEl>
                                              <a:dgm id="{FFD5C30D-E580-48E7-B61A-BD66371A94A7}"/>
                                            </p:graphicEl>
                                          </p:spTgt>
                                        </p:tgtEl>
                                        <p:attrNameLst>
                                          <p:attrName>style.visibility</p:attrName>
                                        </p:attrNameLst>
                                      </p:cBhvr>
                                      <p:to>
                                        <p:strVal val="visible"/>
                                      </p:to>
                                    </p:set>
                                    <p:animEffect transition="in" filter="wipe(down)">
                                      <p:cBhvr>
                                        <p:cTn id="23" dur="500"/>
                                        <p:tgtEl>
                                          <p:spTgt spid="10">
                                            <p:graphicEl>
                                              <a:dgm id="{FFD5C30D-E580-48E7-B61A-BD66371A94A7}"/>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graphicEl>
                                              <a:dgm id="{52082572-7EF3-4561-AB2F-5F8E7C3DFC08}"/>
                                            </p:graphicEl>
                                          </p:spTgt>
                                        </p:tgtEl>
                                        <p:attrNameLst>
                                          <p:attrName>style.visibility</p:attrName>
                                        </p:attrNameLst>
                                      </p:cBhvr>
                                      <p:to>
                                        <p:strVal val="visible"/>
                                      </p:to>
                                    </p:set>
                                    <p:animEffect transition="in" filter="wipe(down)">
                                      <p:cBhvr>
                                        <p:cTn id="26" dur="500"/>
                                        <p:tgtEl>
                                          <p:spTgt spid="10">
                                            <p:graphicEl>
                                              <a:dgm id="{52082572-7EF3-4561-AB2F-5F8E7C3DFC0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graphicEl>
                                              <a:dgm id="{B8798303-25F8-47F0-80F5-421EBD04665E}"/>
                                            </p:graphicEl>
                                          </p:spTgt>
                                        </p:tgtEl>
                                        <p:attrNameLst>
                                          <p:attrName>style.visibility</p:attrName>
                                        </p:attrNameLst>
                                      </p:cBhvr>
                                      <p:to>
                                        <p:strVal val="visible"/>
                                      </p:to>
                                    </p:set>
                                    <p:animEffect transition="in" filter="wipe(down)">
                                      <p:cBhvr>
                                        <p:cTn id="31" dur="500"/>
                                        <p:tgtEl>
                                          <p:spTgt spid="10">
                                            <p:graphicEl>
                                              <a:dgm id="{B8798303-25F8-47F0-80F5-421EBD04665E}"/>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
                                            <p:graphicEl>
                                              <a:dgm id="{3658B871-5F08-4BF4-99CF-4C8C10F778E6}"/>
                                            </p:graphicEl>
                                          </p:spTgt>
                                        </p:tgtEl>
                                        <p:attrNameLst>
                                          <p:attrName>style.visibility</p:attrName>
                                        </p:attrNameLst>
                                      </p:cBhvr>
                                      <p:to>
                                        <p:strVal val="visible"/>
                                      </p:to>
                                    </p:set>
                                    <p:animEffect transition="in" filter="wipe(down)">
                                      <p:cBhvr>
                                        <p:cTn id="34" dur="500"/>
                                        <p:tgtEl>
                                          <p:spTgt spid="10">
                                            <p:graphicEl>
                                              <a:dgm id="{3658B871-5F08-4BF4-99CF-4C8C10F778E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
                                            <p:graphicEl>
                                              <a:dgm id="{A607245D-A572-440D-A745-90935550C647}"/>
                                            </p:graphicEl>
                                          </p:spTgt>
                                        </p:tgtEl>
                                        <p:attrNameLst>
                                          <p:attrName>style.visibility</p:attrName>
                                        </p:attrNameLst>
                                      </p:cBhvr>
                                      <p:to>
                                        <p:strVal val="visible"/>
                                      </p:to>
                                    </p:set>
                                    <p:animEffect transition="in" filter="wipe(down)">
                                      <p:cBhvr>
                                        <p:cTn id="39" dur="500"/>
                                        <p:tgtEl>
                                          <p:spTgt spid="10">
                                            <p:graphicEl>
                                              <a:dgm id="{A607245D-A572-440D-A745-90935550C647}"/>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
                                            <p:graphicEl>
                                              <a:dgm id="{EE4F5647-A6ED-4F61-9083-0C2528A94A14}"/>
                                            </p:graphicEl>
                                          </p:spTgt>
                                        </p:tgtEl>
                                        <p:attrNameLst>
                                          <p:attrName>style.visibility</p:attrName>
                                        </p:attrNameLst>
                                      </p:cBhvr>
                                      <p:to>
                                        <p:strVal val="visible"/>
                                      </p:to>
                                    </p:set>
                                    <p:animEffect transition="in" filter="wipe(down)">
                                      <p:cBhvr>
                                        <p:cTn id="42" dur="500"/>
                                        <p:tgtEl>
                                          <p:spTgt spid="10">
                                            <p:graphicEl>
                                              <a:dgm id="{EE4F5647-A6ED-4F61-9083-0C2528A94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graphicEl>
                                              <a:dgm id="{218A62C5-4365-4C12-ACBB-8EF908367A66}"/>
                                            </p:graphicEl>
                                          </p:spTgt>
                                        </p:tgtEl>
                                        <p:attrNameLst>
                                          <p:attrName>style.visibility</p:attrName>
                                        </p:attrNameLst>
                                      </p:cBhvr>
                                      <p:to>
                                        <p:strVal val="visible"/>
                                      </p:to>
                                    </p:set>
                                    <p:animEffect transition="in" filter="wipe(down)">
                                      <p:cBhvr>
                                        <p:cTn id="47" dur="500"/>
                                        <p:tgtEl>
                                          <p:spTgt spid="10">
                                            <p:graphicEl>
                                              <a:dgm id="{218A62C5-4365-4C12-ACBB-8EF908367A66}"/>
                                            </p:graphic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
                                            <p:graphicEl>
                                              <a:dgm id="{34C1BA5C-A5CB-453E-B548-17BCA3F603E2}"/>
                                            </p:graphicEl>
                                          </p:spTgt>
                                        </p:tgtEl>
                                        <p:attrNameLst>
                                          <p:attrName>style.visibility</p:attrName>
                                        </p:attrNameLst>
                                      </p:cBhvr>
                                      <p:to>
                                        <p:strVal val="visible"/>
                                      </p:to>
                                    </p:set>
                                    <p:animEffect transition="in" filter="wipe(down)">
                                      <p:cBhvr>
                                        <p:cTn id="50" dur="500"/>
                                        <p:tgtEl>
                                          <p:spTgt spid="10">
                                            <p:graphicEl>
                                              <a:dgm id="{34C1BA5C-A5CB-453E-B548-17BCA3F603E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graphicEl>
                                              <a:dgm id="{B7C6C6E3-1700-4845-B7E7-11C84A15E444}"/>
                                            </p:graphicEl>
                                          </p:spTgt>
                                        </p:tgtEl>
                                        <p:attrNameLst>
                                          <p:attrName>style.visibility</p:attrName>
                                        </p:attrNameLst>
                                      </p:cBhvr>
                                      <p:to>
                                        <p:strVal val="visible"/>
                                      </p:to>
                                    </p:set>
                                    <p:animEffect transition="in" filter="wipe(down)">
                                      <p:cBhvr>
                                        <p:cTn id="55" dur="500"/>
                                        <p:tgtEl>
                                          <p:spTgt spid="10">
                                            <p:graphicEl>
                                              <a:dgm id="{B7C6C6E3-1700-4845-B7E7-11C84A15E444}"/>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
                                            <p:graphicEl>
                                              <a:dgm id="{3E5D6511-A7AA-413D-96AD-20F9B517A97B}"/>
                                            </p:graphicEl>
                                          </p:spTgt>
                                        </p:tgtEl>
                                        <p:attrNameLst>
                                          <p:attrName>style.visibility</p:attrName>
                                        </p:attrNameLst>
                                      </p:cBhvr>
                                      <p:to>
                                        <p:strVal val="visible"/>
                                      </p:to>
                                    </p:set>
                                    <p:animEffect transition="in" filter="wipe(down)">
                                      <p:cBhvr>
                                        <p:cTn id="58" dur="500"/>
                                        <p:tgtEl>
                                          <p:spTgt spid="10">
                                            <p:graphicEl>
                                              <a:dgm id="{3E5D6511-A7AA-413D-96AD-20F9B517A9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5B6E939F-EF74-44BA-AD12-ECC1A536328F}"/>
              </a:ext>
            </a:extLst>
          </p:cNvPr>
          <p:cNvGraphicFramePr/>
          <p:nvPr>
            <p:extLst>
              <p:ext uri="{D42A27DB-BD31-4B8C-83A1-F6EECF244321}">
                <p14:modId xmlns:p14="http://schemas.microsoft.com/office/powerpoint/2010/main" val="846109755"/>
              </p:ext>
            </p:extLst>
          </p:nvPr>
        </p:nvGraphicFramePr>
        <p:xfrm>
          <a:off x="822251" y="539750"/>
          <a:ext cx="7471144" cy="437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0BCB3761-2DA6-43B3-B09F-6BCB13D2C1C7}"/>
              </a:ext>
            </a:extLst>
          </p:cNvPr>
          <p:cNvSpPr/>
          <p:nvPr/>
        </p:nvSpPr>
        <p:spPr>
          <a:xfrm>
            <a:off x="8516406" y="4528254"/>
            <a:ext cx="627594"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19</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436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2461359"/>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en-US" sz="4000" dirty="0">
                <a:latin typeface="Times New Roman" panose="02020603050405020304" pitchFamily="18" charset="0"/>
                <a:cs typeface="Times New Roman" panose="02020603050405020304" pitchFamily="18" charset="0"/>
              </a:rPr>
              <a:t>CONCLUSION</a:t>
            </a:r>
            <a:endParaRPr lang="fr-FR" sz="4000" dirty="0">
              <a:latin typeface="Times New Roman" panose="02020603050405020304" pitchFamily="18" charset="0"/>
              <a:cs typeface="Times New Roman" panose="02020603050405020304" pitchFamily="18" charset="0"/>
            </a:endParaRP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06</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2007AF18-8949-437E-89A0-B422D5C0A30B}"/>
              </a:ext>
            </a:extLst>
          </p:cNvPr>
          <p:cNvSpPr/>
          <p:nvPr/>
        </p:nvSpPr>
        <p:spPr>
          <a:xfrm>
            <a:off x="8516406" y="4528254"/>
            <a:ext cx="627594" cy="461665"/>
          </a:xfrm>
          <a:prstGeom prst="rect">
            <a:avLst/>
          </a:prstGeom>
          <a:noFill/>
        </p:spPr>
        <p:txBody>
          <a:bodyPr wrap="square" lIns="91440" tIns="45720" rIns="91440" bIns="45720" anchor="t">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20</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6479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3" name="Rectangle 2">
            <a:extLst>
              <a:ext uri="{FF2B5EF4-FFF2-40B4-BE49-F238E27FC236}">
                <a16:creationId xmlns:a16="http://schemas.microsoft.com/office/drawing/2014/main" id="{0BCB3761-2DA6-43B3-B09F-6BCB13D2C1C7}"/>
              </a:ext>
            </a:extLst>
          </p:cNvPr>
          <p:cNvSpPr/>
          <p:nvPr/>
        </p:nvSpPr>
        <p:spPr>
          <a:xfrm>
            <a:off x="8516406" y="4528254"/>
            <a:ext cx="627594" cy="461665"/>
          </a:xfrm>
          <a:prstGeom prst="rect">
            <a:avLst/>
          </a:prstGeom>
          <a:noFill/>
        </p:spPr>
        <p:txBody>
          <a:bodyPr wrap="square" lIns="91440" tIns="45720" rIns="91440" bIns="45720" anchor="t">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21</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a:extLst>
              <a:ext uri="{FF2B5EF4-FFF2-40B4-BE49-F238E27FC236}">
                <a16:creationId xmlns:a16="http://schemas.microsoft.com/office/drawing/2014/main" id="{C79DF62F-43D0-49A7-A3A5-58BC4F91F9C1}"/>
              </a:ext>
            </a:extLst>
          </p:cNvPr>
          <p:cNvSpPr/>
          <p:nvPr/>
        </p:nvSpPr>
        <p:spPr>
          <a:xfrm>
            <a:off x="205425" y="989947"/>
            <a:ext cx="8212433" cy="2308324"/>
          </a:xfrm>
          <a:prstGeom prst="rect">
            <a:avLst/>
          </a:prstGeom>
          <a:noFill/>
        </p:spPr>
        <p:txBody>
          <a:bodyPr wrap="square" lIns="91440" tIns="45720" rIns="91440" bIns="45720">
            <a:spAutoFit/>
          </a:bodyPr>
          <a:lstStyle/>
          <a:p>
            <a:endParaRPr lang="en-US" sz="1800" dirty="0">
              <a:solidFill>
                <a:schemeClr val="bg1"/>
              </a:solidFill>
            </a:endParaRPr>
          </a:p>
          <a:p>
            <a:r>
              <a:rPr lang="en-US" sz="1800" dirty="0">
                <a:solidFill>
                  <a:schemeClr val="bg1"/>
                </a:solidFill>
              </a:rPr>
              <a:t>As we reach the end of our exploration into blockchain technology, we've uncovered its transformative potential across industries. From its decentralized nature to its immutability, blockchain stands as a pillar of innovation.</a:t>
            </a:r>
          </a:p>
          <a:p>
            <a:r>
              <a:rPr lang="en-US" sz="1800" dirty="0">
                <a:solidFill>
                  <a:schemeClr val="bg1"/>
                </a:solidFill>
              </a:rPr>
              <a:t>As we move forward, embracing and understanding blockchain's intricacies will undoubtedly shape the future. </a:t>
            </a:r>
          </a:p>
          <a:p>
            <a:r>
              <a:rPr lang="en-US" sz="1800" dirty="0">
                <a:solidFill>
                  <a:schemeClr val="bg1"/>
                </a:solidFill>
              </a:rPr>
              <a:t>I encourage further exploration of this technology, as it holds a vast amount of information beyond the scope of this presentation.</a:t>
            </a:r>
            <a:endParaRPr lang="fr-FR" sz="1800" b="0" cap="none" spc="0" dirty="0">
              <a:ln w="0"/>
              <a:solidFill>
                <a:schemeClr val="bg1"/>
              </a:solidFill>
              <a:effectLst>
                <a:outerShdw blurRad="38100" dist="19050" dir="2700000" algn="tl" rotWithShape="0">
                  <a:schemeClr val="dk1">
                    <a:alpha val="40000"/>
                  </a:schemeClr>
                </a:outerShdw>
              </a:effectLst>
            </a:endParaRPr>
          </a:p>
        </p:txBody>
      </p:sp>
      <p:cxnSp>
        <p:nvCxnSpPr>
          <p:cNvPr id="7" name="Google Shape;172;p39">
            <a:extLst>
              <a:ext uri="{FF2B5EF4-FFF2-40B4-BE49-F238E27FC236}">
                <a16:creationId xmlns:a16="http://schemas.microsoft.com/office/drawing/2014/main" id="{D9714A76-EBC4-4B63-AEC1-69E1EF70A284}"/>
              </a:ext>
            </a:extLst>
          </p:cNvPr>
          <p:cNvCxnSpPr>
            <a:cxnSpLocks/>
          </p:cNvCxnSpPr>
          <p:nvPr/>
        </p:nvCxnSpPr>
        <p:spPr>
          <a:xfrm>
            <a:off x="144423" y="151496"/>
            <a:ext cx="2584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itre 2">
            <a:extLst>
              <a:ext uri="{FF2B5EF4-FFF2-40B4-BE49-F238E27FC236}">
                <a16:creationId xmlns:a16="http://schemas.microsoft.com/office/drawing/2014/main" id="{0116C333-39A2-4893-A91F-5E4D4AEF8750}"/>
              </a:ext>
            </a:extLst>
          </p:cNvPr>
          <p:cNvSpPr>
            <a:spLocks noGrp="1"/>
          </p:cNvSpPr>
          <p:nvPr>
            <p:ph type="title"/>
          </p:nvPr>
        </p:nvSpPr>
        <p:spPr>
          <a:xfrm>
            <a:off x="70746" y="151496"/>
            <a:ext cx="5735700" cy="942692"/>
          </a:xfrm>
        </p:spPr>
        <p:txBody>
          <a:bodyPr/>
          <a:lstStyle/>
          <a:p>
            <a:r>
              <a:rPr lang="fr-FR" dirty="0"/>
              <a:t>Conclusion</a:t>
            </a:r>
          </a:p>
        </p:txBody>
      </p:sp>
    </p:spTree>
    <p:extLst>
      <p:ext uri="{BB962C8B-B14F-4D97-AF65-F5344CB8AC3E}">
        <p14:creationId xmlns:p14="http://schemas.microsoft.com/office/powerpoint/2010/main" val="3783879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744590" y="105343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6600" dirty="0" err="1"/>
              <a:t>Thank</a:t>
            </a:r>
            <a:r>
              <a:rPr lang="fr-FR" sz="6600" dirty="0"/>
              <a:t> You</a:t>
            </a:r>
            <a:br>
              <a:rPr lang="fr-FR" sz="6600" dirty="0"/>
            </a:br>
            <a:r>
              <a:rPr lang="fr-FR" sz="6600" dirty="0"/>
              <a:t>For </a:t>
            </a:r>
            <a:r>
              <a:rPr lang="fr-FR" sz="6600" dirty="0" err="1"/>
              <a:t>Your</a:t>
            </a:r>
            <a:r>
              <a:rPr lang="fr-FR" sz="6600" dirty="0"/>
              <a:t> Attention </a:t>
            </a:r>
            <a:endParaRPr sz="6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2527891"/>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fr-FR" sz="4000" dirty="0"/>
              <a:t>INTRODUCTION</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01</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42777E60-BADC-4214-B71E-F101EC5268B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2</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577750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anim calcmode="lin" valueType="num">
                                      <p:cBhvr>
                                        <p:cTn id="18" dur="750" fill="hold"/>
                                        <p:tgtEl>
                                          <p:spTgt spid="11"/>
                                        </p:tgtEl>
                                        <p:attrNameLst>
                                          <p:attrName>ppt_x</p:attrName>
                                        </p:attrNameLst>
                                      </p:cBhvr>
                                      <p:tavLst>
                                        <p:tav tm="0">
                                          <p:val>
                                            <p:strVal val="#ppt_x"/>
                                          </p:val>
                                        </p:tav>
                                        <p:tav tm="100000">
                                          <p:val>
                                            <p:strVal val="#ppt_x"/>
                                          </p:val>
                                        </p:tav>
                                      </p:tavLst>
                                    </p:anim>
                                    <p:anim calcmode="lin" valueType="num">
                                      <p:cBhvr>
                                        <p:cTn id="1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9" name="Image 8">
            <a:extLst>
              <a:ext uri="{FF2B5EF4-FFF2-40B4-BE49-F238E27FC236}">
                <a16:creationId xmlns:a16="http://schemas.microsoft.com/office/drawing/2014/main" id="{552482EC-0D79-4783-8569-8B5772D4A5B1}"/>
              </a:ext>
            </a:extLst>
          </p:cNvPr>
          <p:cNvPicPr>
            <a:picLocks noChangeAspect="1"/>
          </p:cNvPicPr>
          <p:nvPr/>
        </p:nvPicPr>
        <p:blipFill>
          <a:blip r:embed="rId3"/>
          <a:stretch>
            <a:fillRect/>
          </a:stretch>
        </p:blipFill>
        <p:spPr>
          <a:xfrm>
            <a:off x="1545039" y="771767"/>
            <a:ext cx="6053922" cy="3599966"/>
          </a:xfrm>
          <a:prstGeom prst="rect">
            <a:avLst/>
          </a:prstGeom>
        </p:spPr>
      </p:pic>
      <p:sp>
        <p:nvSpPr>
          <p:cNvPr id="4" name="Rectangle 3">
            <a:extLst>
              <a:ext uri="{FF2B5EF4-FFF2-40B4-BE49-F238E27FC236}">
                <a16:creationId xmlns:a16="http://schemas.microsoft.com/office/drawing/2014/main" id="{2DA6C30A-A5CC-4BA3-809D-C087878997BD}"/>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3</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839266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Google Shape;181;p40"/>
          <p:cNvSpPr txBox="1">
            <a:spLocks noGrp="1"/>
          </p:cNvSpPr>
          <p:nvPr>
            <p:ph type="title" idx="2"/>
          </p:nvPr>
        </p:nvSpPr>
        <p:spPr>
          <a:xfrm>
            <a:off x="5026970" y="2734531"/>
            <a:ext cx="3159017" cy="1891532"/>
          </a:xfrm>
          <a:prstGeom prst="rect">
            <a:avLst/>
          </a:prstGeom>
        </p:spPr>
        <p:txBody>
          <a:bodyPr spcFirstLastPara="1" wrap="square" lIns="91425" tIns="91425" rIns="91425" bIns="91425" anchor="b" anchorCtr="0">
            <a:noAutofit/>
          </a:bodyPr>
          <a:lstStyle/>
          <a:p>
            <a:r>
              <a:rPr lang="en-US" sz="1400" dirty="0"/>
              <a:t>In 2009, it was used to create the digital cryptocurrency Bitcoin which was the pioneering implementation that demonstrated the practical utilization of blockchain</a:t>
            </a:r>
            <a:br>
              <a:rPr lang="fr-FR" sz="1400" dirty="0"/>
            </a:br>
            <a:r>
              <a:rPr lang="en-US" dirty="0"/>
              <a:t> </a:t>
            </a:r>
            <a:endParaRPr lang="fr-FR" dirty="0"/>
          </a:p>
        </p:txBody>
      </p:sp>
      <p:sp>
        <p:nvSpPr>
          <p:cNvPr id="183" name="Google Shape;183;p40"/>
          <p:cNvSpPr txBox="1">
            <a:spLocks noGrp="1"/>
          </p:cNvSpPr>
          <p:nvPr>
            <p:ph type="title" idx="4"/>
          </p:nvPr>
        </p:nvSpPr>
        <p:spPr>
          <a:xfrm>
            <a:off x="675408" y="2597340"/>
            <a:ext cx="3574473" cy="1779712"/>
          </a:xfrm>
          <a:prstGeom prst="rect">
            <a:avLst/>
          </a:prstGeom>
        </p:spPr>
        <p:txBody>
          <a:bodyPr spcFirstLastPara="1" wrap="square" lIns="91425" tIns="91425" rIns="91425" bIns="91425" anchor="b" anchorCtr="0">
            <a:noAutofit/>
          </a:bodyPr>
          <a:lstStyle/>
          <a:p>
            <a:r>
              <a:rPr lang="en-US" sz="1400" dirty="0"/>
              <a:t>Blockchain was originally described in 1991 by a group of researchers and was originally</a:t>
            </a:r>
            <a:br>
              <a:rPr lang="fr-FR" sz="1400" dirty="0"/>
            </a:br>
            <a:r>
              <a:rPr lang="en-US" sz="1400" dirty="0"/>
              <a:t>intended to timestamp digital documents so that it’s not possible to backdate them</a:t>
            </a:r>
            <a:br>
              <a:rPr lang="fr-FR" sz="1400" dirty="0"/>
            </a:br>
            <a:r>
              <a:rPr lang="en-US" sz="1400" dirty="0"/>
              <a:t>or to tamper with them.</a:t>
            </a:r>
            <a:endParaRPr lang="fr-FR" sz="1400" dirty="0"/>
          </a:p>
        </p:txBody>
      </p:sp>
      <p:cxnSp>
        <p:nvCxnSpPr>
          <p:cNvPr id="187" name="Google Shape;187;p40"/>
          <p:cNvCxnSpPr/>
          <p:nvPr/>
        </p:nvCxnSpPr>
        <p:spPr>
          <a:xfrm>
            <a:off x="2284748"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407879"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 4">
            <a:extLst>
              <a:ext uri="{FF2B5EF4-FFF2-40B4-BE49-F238E27FC236}">
                <a16:creationId xmlns:a16="http://schemas.microsoft.com/office/drawing/2014/main" id="{1C41B913-6631-4C12-B2BF-135F12C3E8EA}"/>
              </a:ext>
            </a:extLst>
          </p:cNvPr>
          <p:cNvPicPr>
            <a:picLocks noChangeAspect="1"/>
          </p:cNvPicPr>
          <p:nvPr/>
        </p:nvPicPr>
        <p:blipFill>
          <a:blip r:embed="rId3"/>
          <a:stretch>
            <a:fillRect/>
          </a:stretch>
        </p:blipFill>
        <p:spPr>
          <a:xfrm>
            <a:off x="1679299" y="1123218"/>
            <a:ext cx="1608091" cy="1611313"/>
          </a:xfrm>
          <a:prstGeom prst="rect">
            <a:avLst/>
          </a:prstGeom>
        </p:spPr>
      </p:pic>
      <p:pic>
        <p:nvPicPr>
          <p:cNvPr id="9" name="Image 8">
            <a:extLst>
              <a:ext uri="{FF2B5EF4-FFF2-40B4-BE49-F238E27FC236}">
                <a16:creationId xmlns:a16="http://schemas.microsoft.com/office/drawing/2014/main" id="{D4EA9032-F755-4266-81AD-9A273DF0CAC1}"/>
              </a:ext>
            </a:extLst>
          </p:cNvPr>
          <p:cNvPicPr>
            <a:picLocks noChangeAspect="1"/>
          </p:cNvPicPr>
          <p:nvPr/>
        </p:nvPicPr>
        <p:blipFill>
          <a:blip r:embed="rId4"/>
          <a:stretch>
            <a:fillRect/>
          </a:stretch>
        </p:blipFill>
        <p:spPr>
          <a:xfrm>
            <a:off x="5748257" y="1040102"/>
            <a:ext cx="1716444" cy="1600244"/>
          </a:xfrm>
          <a:prstGeom prst="rect">
            <a:avLst/>
          </a:prstGeom>
        </p:spPr>
      </p:pic>
      <p:sp>
        <p:nvSpPr>
          <p:cNvPr id="8" name="Rectangle 7">
            <a:extLst>
              <a:ext uri="{FF2B5EF4-FFF2-40B4-BE49-F238E27FC236}">
                <a16:creationId xmlns:a16="http://schemas.microsoft.com/office/drawing/2014/main" id="{1C8CB82A-3E22-4D1A-A569-E1E38E0973D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4</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206;p43">
            <a:extLst>
              <a:ext uri="{FF2B5EF4-FFF2-40B4-BE49-F238E27FC236}">
                <a16:creationId xmlns:a16="http://schemas.microsoft.com/office/drawing/2014/main" id="{C5BD9439-555A-4BAF-84EA-DA6F048D30D8}"/>
              </a:ext>
            </a:extLst>
          </p:cNvPr>
          <p:cNvSpPr txBox="1">
            <a:spLocks/>
          </p:cNvSpPr>
          <p:nvPr/>
        </p:nvSpPr>
        <p:spPr>
          <a:xfrm>
            <a:off x="4138985" y="3056783"/>
            <a:ext cx="4452747" cy="81361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lvl="0"/>
            <a:r>
              <a:rPr lang="fr-MA" sz="4000" dirty="0">
                <a:latin typeface="Times New Roman" panose="02020603050405020304" pitchFamily="18" charset="0"/>
                <a:cs typeface="Times New Roman" panose="02020603050405020304" pitchFamily="18" charset="0"/>
              </a:rPr>
              <a:t>WHAT IS A BLOCKCHAIN</a:t>
            </a:r>
          </a:p>
        </p:txBody>
      </p:sp>
      <p:sp>
        <p:nvSpPr>
          <p:cNvPr id="11" name="Google Shape;1986;p56">
            <a:extLst>
              <a:ext uri="{FF2B5EF4-FFF2-40B4-BE49-F238E27FC236}">
                <a16:creationId xmlns:a16="http://schemas.microsoft.com/office/drawing/2014/main" id="{581A1A11-D24A-46F6-9847-DD76B1B9FD20}"/>
              </a:ext>
            </a:extLst>
          </p:cNvPr>
          <p:cNvSpPr txBox="1">
            <a:spLocks/>
          </p:cNvSpPr>
          <p:nvPr/>
        </p:nvSpPr>
        <p:spPr>
          <a:xfrm>
            <a:off x="3678667" y="1230388"/>
            <a:ext cx="5302500" cy="11166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 dirty="0">
                <a:solidFill>
                  <a:srgbClr val="FFAB40"/>
                </a:solidFill>
              </a:rPr>
              <a:t>02</a:t>
            </a:r>
          </a:p>
        </p:txBody>
      </p:sp>
      <p:cxnSp>
        <p:nvCxnSpPr>
          <p:cNvPr id="12" name="Google Shape;1988;p56">
            <a:extLst>
              <a:ext uri="{FF2B5EF4-FFF2-40B4-BE49-F238E27FC236}">
                <a16:creationId xmlns:a16="http://schemas.microsoft.com/office/drawing/2014/main" id="{37B55F99-B5D1-4BE1-B579-0439C44E5C16}"/>
              </a:ext>
            </a:extLst>
          </p:cNvPr>
          <p:cNvCxnSpPr/>
          <p:nvPr/>
        </p:nvCxnSpPr>
        <p:spPr>
          <a:xfrm>
            <a:off x="4983859" y="23469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a:extLst>
              <a:ext uri="{FF2B5EF4-FFF2-40B4-BE49-F238E27FC236}">
                <a16:creationId xmlns:a16="http://schemas.microsoft.com/office/drawing/2014/main" id="{5102A62D-D116-4005-871C-FEEA07130449}"/>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5</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450859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13903" y="158502"/>
            <a:ext cx="5735700" cy="688661"/>
          </a:xfrm>
          <a:prstGeom prst="rect">
            <a:avLst/>
          </a:prstGeom>
        </p:spPr>
        <p:txBody>
          <a:bodyPr spcFirstLastPara="1" wrap="square" lIns="91425" tIns="91425" rIns="91425" bIns="91425" anchor="t" anchorCtr="0">
            <a:noAutofit/>
          </a:bodyPr>
          <a:lstStyle/>
          <a:p>
            <a:pPr lvl="0"/>
            <a:r>
              <a:rPr lang="fr-FR" dirty="0"/>
              <a:t>Blockchain</a:t>
            </a:r>
            <a:endParaRPr dirty="0"/>
          </a:p>
        </p:txBody>
      </p:sp>
      <p:cxnSp>
        <p:nvCxnSpPr>
          <p:cNvPr id="172" name="Google Shape;172;p39"/>
          <p:cNvCxnSpPr>
            <a:cxnSpLocks/>
          </p:cNvCxnSpPr>
          <p:nvPr/>
        </p:nvCxnSpPr>
        <p:spPr>
          <a:xfrm>
            <a:off x="201603" y="127499"/>
            <a:ext cx="182462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5">
            <a:extLst>
              <a:ext uri="{FF2B5EF4-FFF2-40B4-BE49-F238E27FC236}">
                <a16:creationId xmlns:a16="http://schemas.microsoft.com/office/drawing/2014/main" id="{7825E2FA-CE01-4977-BEA8-B2CC315107D6}"/>
              </a:ext>
            </a:extLst>
          </p:cNvPr>
          <p:cNvSpPr/>
          <p:nvPr/>
        </p:nvSpPr>
        <p:spPr>
          <a:xfrm>
            <a:off x="407032" y="660125"/>
            <a:ext cx="8329935" cy="1754326"/>
          </a:xfrm>
          <a:prstGeom prst="rect">
            <a:avLst/>
          </a:prstGeom>
          <a:noFill/>
        </p:spPr>
        <p:txBody>
          <a:bodyPr wrap="square" lIns="91440" tIns="45720" rIns="91440" bIns="45720">
            <a:spAutoFit/>
          </a:bodyPr>
          <a:lstStyle/>
          <a:p>
            <a:r>
              <a:rPr lang="en-US" sz="1800" dirty="0">
                <a:ln w="0"/>
                <a:solidFill>
                  <a:schemeClr val="bg1"/>
                </a:solidFill>
                <a:effectLst>
                  <a:outerShdw blurRad="38100" dist="19050" dir="2700000" algn="tl" rotWithShape="0">
                    <a:schemeClr val="dk1">
                      <a:alpha val="40000"/>
                    </a:schemeClr>
                  </a:outerShdw>
                </a:effectLst>
              </a:rPr>
              <a:t>Blockchain can be defined as a distributed public ledger or database of records of every transaction that has been carried out and shared among those participating in the network, the participants are called nodes, and each node has a copy of the blockchain ensuring that any attempt to alter its records would require simultaneous changes across the majority of nodes, which is highly difficult.</a:t>
            </a:r>
            <a:endParaRPr lang="fr-FR" sz="1800" b="0" cap="none" spc="0" dirty="0">
              <a:ln w="0"/>
              <a:solidFill>
                <a:schemeClr val="bg1"/>
              </a:solidFill>
              <a:effectLst>
                <a:outerShdw blurRad="38100" dist="19050" dir="2700000" algn="tl" rotWithShape="0">
                  <a:schemeClr val="dk1">
                    <a:alpha val="40000"/>
                  </a:schemeClr>
                </a:outerShdw>
              </a:effectLst>
            </a:endParaRPr>
          </a:p>
        </p:txBody>
      </p:sp>
      <p:pic>
        <p:nvPicPr>
          <p:cNvPr id="4" name="Image 3">
            <a:extLst>
              <a:ext uri="{FF2B5EF4-FFF2-40B4-BE49-F238E27FC236}">
                <a16:creationId xmlns:a16="http://schemas.microsoft.com/office/drawing/2014/main" id="{EA710830-FD62-4258-ADAC-BA2B49AD5CBC}"/>
              </a:ext>
            </a:extLst>
          </p:cNvPr>
          <p:cNvPicPr>
            <a:picLocks noChangeAspect="1"/>
          </p:cNvPicPr>
          <p:nvPr/>
        </p:nvPicPr>
        <p:blipFill>
          <a:blip r:embed="rId3"/>
          <a:stretch>
            <a:fillRect/>
          </a:stretch>
        </p:blipFill>
        <p:spPr>
          <a:xfrm>
            <a:off x="2137978" y="2309532"/>
            <a:ext cx="4868041" cy="2491068"/>
          </a:xfrm>
          <a:prstGeom prst="rect">
            <a:avLst/>
          </a:prstGeom>
        </p:spPr>
      </p:pic>
      <p:sp>
        <p:nvSpPr>
          <p:cNvPr id="7" name="Rectangle 6">
            <a:extLst>
              <a:ext uri="{FF2B5EF4-FFF2-40B4-BE49-F238E27FC236}">
                <a16:creationId xmlns:a16="http://schemas.microsoft.com/office/drawing/2014/main" id="{660BC58B-0EE7-4746-A990-BC1355032D21}"/>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6</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50312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250"/>
                                        <p:tgtEl>
                                          <p:spTgt spid="1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25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THE STRUCTURE OF BLOCKCHAIN</a:t>
            </a:r>
            <a:endParaRPr dirty="0"/>
          </a:p>
        </p:txBody>
      </p:sp>
      <p:cxnSp>
        <p:nvCxnSpPr>
          <p:cNvPr id="172" name="Google Shape;172;p39"/>
          <p:cNvCxnSpPr/>
          <p:nvPr/>
        </p:nvCxnSpPr>
        <p:spPr>
          <a:xfrm>
            <a:off x="201603" y="12749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 2">
            <a:extLst>
              <a:ext uri="{FF2B5EF4-FFF2-40B4-BE49-F238E27FC236}">
                <a16:creationId xmlns:a16="http://schemas.microsoft.com/office/drawing/2014/main" id="{3BD6C4AC-E70B-4478-97FA-2CBB7ACD6EF2}"/>
              </a:ext>
            </a:extLst>
          </p:cNvPr>
          <p:cNvPicPr>
            <a:picLocks noChangeAspect="1"/>
          </p:cNvPicPr>
          <p:nvPr/>
        </p:nvPicPr>
        <p:blipFill>
          <a:blip r:embed="rId3"/>
          <a:stretch>
            <a:fillRect/>
          </a:stretch>
        </p:blipFill>
        <p:spPr>
          <a:xfrm>
            <a:off x="553434" y="1824701"/>
            <a:ext cx="1732565" cy="1891593"/>
          </a:xfrm>
          <a:prstGeom prst="rect">
            <a:avLst/>
          </a:prstGeom>
        </p:spPr>
      </p:pic>
      <p:sp>
        <p:nvSpPr>
          <p:cNvPr id="4" name="Rectangle 3">
            <a:extLst>
              <a:ext uri="{FF2B5EF4-FFF2-40B4-BE49-F238E27FC236}">
                <a16:creationId xmlns:a16="http://schemas.microsoft.com/office/drawing/2014/main" id="{39E326C1-1BEA-4706-AC98-DB2E05B34AF6}"/>
              </a:ext>
            </a:extLst>
          </p:cNvPr>
          <p:cNvSpPr/>
          <p:nvPr/>
        </p:nvSpPr>
        <p:spPr>
          <a:xfrm>
            <a:off x="5249205" y="687573"/>
            <a:ext cx="2581836" cy="24590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413BA26C-124F-412F-B975-C1D691048BEF}"/>
              </a:ext>
            </a:extLst>
          </p:cNvPr>
          <p:cNvSpPr/>
          <p:nvPr/>
        </p:nvSpPr>
        <p:spPr>
          <a:xfrm>
            <a:off x="5249203" y="3147782"/>
            <a:ext cx="2581836" cy="174319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6DD92752-43C3-4353-AA29-39716352E3F5}"/>
              </a:ext>
            </a:extLst>
          </p:cNvPr>
          <p:cNvSpPr/>
          <p:nvPr/>
        </p:nvSpPr>
        <p:spPr>
          <a:xfrm>
            <a:off x="5956206" y="670210"/>
            <a:ext cx="1210589" cy="400110"/>
          </a:xfrm>
          <a:prstGeom prst="rect">
            <a:avLst/>
          </a:prstGeom>
          <a:noFill/>
        </p:spPr>
        <p:txBody>
          <a:bodyPr wrap="none" lIns="91440" tIns="45720" rIns="91440" bIns="45720">
            <a:spAutoFit/>
          </a:bodyPr>
          <a:lstStyle/>
          <a:p>
            <a:pPr algn="ctr"/>
            <a:r>
              <a:rPr lang="fr-FR" sz="2000" b="1" dirty="0">
                <a:ln w="9525">
                  <a:solidFill>
                    <a:schemeClr val="bg1"/>
                  </a:solidFill>
                  <a:prstDash val="solid"/>
                </a:ln>
                <a:solidFill>
                  <a:schemeClr val="tx1"/>
                </a:solidFill>
                <a:effectLst>
                  <a:outerShdw blurRad="12700" dist="38100" dir="2700000" algn="tl" rotWithShape="0">
                    <a:schemeClr val="bg1">
                      <a:lumMod val="50000"/>
                    </a:schemeClr>
                  </a:outerShdw>
                </a:effectLst>
              </a:rPr>
              <a:t>Header :</a:t>
            </a:r>
          </a:p>
        </p:txBody>
      </p:sp>
      <p:sp>
        <p:nvSpPr>
          <p:cNvPr id="13" name="Rectangle 12">
            <a:extLst>
              <a:ext uri="{FF2B5EF4-FFF2-40B4-BE49-F238E27FC236}">
                <a16:creationId xmlns:a16="http://schemas.microsoft.com/office/drawing/2014/main" id="{C78E9D1C-4A83-4925-8E58-0BE59F0F8711}"/>
              </a:ext>
            </a:extLst>
          </p:cNvPr>
          <p:cNvSpPr/>
          <p:nvPr/>
        </p:nvSpPr>
        <p:spPr>
          <a:xfrm>
            <a:off x="6070021" y="3160296"/>
            <a:ext cx="982961" cy="400110"/>
          </a:xfrm>
          <a:prstGeom prst="rect">
            <a:avLst/>
          </a:prstGeom>
          <a:noFill/>
        </p:spPr>
        <p:txBody>
          <a:bodyPr wrap="none" lIns="91440" tIns="45720" rIns="91440" bIns="45720">
            <a:spAutoFit/>
          </a:bodyPr>
          <a:lstStyle/>
          <a:p>
            <a:pPr algn="ctr"/>
            <a:r>
              <a:rPr lang="fr-FR" sz="2000" b="1" dirty="0">
                <a:ln w="9525">
                  <a:solidFill>
                    <a:schemeClr val="bg1"/>
                  </a:solidFill>
                  <a:prstDash val="solid"/>
                </a:ln>
                <a:solidFill>
                  <a:schemeClr val="tx1"/>
                </a:solidFill>
                <a:effectLst>
                  <a:outerShdw blurRad="12700" dist="38100" dir="2700000" algn="tl" rotWithShape="0">
                    <a:schemeClr val="bg1">
                      <a:lumMod val="50000"/>
                    </a:schemeClr>
                  </a:outerShdw>
                </a:effectLst>
              </a:rPr>
              <a:t>Body :</a:t>
            </a:r>
          </a:p>
        </p:txBody>
      </p:sp>
      <p:sp>
        <p:nvSpPr>
          <p:cNvPr id="21" name="Rectangle 20">
            <a:extLst>
              <a:ext uri="{FF2B5EF4-FFF2-40B4-BE49-F238E27FC236}">
                <a16:creationId xmlns:a16="http://schemas.microsoft.com/office/drawing/2014/main" id="{64BECEB1-2177-4EBE-BB52-64F770D51C58}"/>
              </a:ext>
            </a:extLst>
          </p:cNvPr>
          <p:cNvSpPr/>
          <p:nvPr/>
        </p:nvSpPr>
        <p:spPr>
          <a:xfrm>
            <a:off x="5498009" y="3574504"/>
            <a:ext cx="2084225"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fr-FR" sz="2000" b="0" cap="none" spc="0" dirty="0">
                <a:ln w="0"/>
                <a:solidFill>
                  <a:schemeClr val="tx1"/>
                </a:solidFill>
                <a:effectLst>
                  <a:outerShdw blurRad="38100" dist="19050" dir="2700000" algn="tl" rotWithShape="0">
                    <a:schemeClr val="dk1">
                      <a:alpha val="40000"/>
                    </a:schemeClr>
                  </a:outerShdw>
                </a:effectLst>
              </a:rPr>
              <a:t>Transaction 1</a:t>
            </a: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Transaction 2</a:t>
            </a: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Transaction 3</a:t>
            </a:r>
          </a:p>
        </p:txBody>
      </p:sp>
      <p:sp>
        <p:nvSpPr>
          <p:cNvPr id="26" name="Rectangle 25">
            <a:extLst>
              <a:ext uri="{FF2B5EF4-FFF2-40B4-BE49-F238E27FC236}">
                <a16:creationId xmlns:a16="http://schemas.microsoft.com/office/drawing/2014/main" id="{5D9E0635-385E-4B6C-9CEA-0BB811A925D8}"/>
              </a:ext>
            </a:extLst>
          </p:cNvPr>
          <p:cNvSpPr/>
          <p:nvPr/>
        </p:nvSpPr>
        <p:spPr>
          <a:xfrm>
            <a:off x="5302991" y="3538432"/>
            <a:ext cx="2474259" cy="117533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D97BC9A2-BB3E-4963-B6B8-5E33DE823729}"/>
              </a:ext>
            </a:extLst>
          </p:cNvPr>
          <p:cNvSpPr/>
          <p:nvPr/>
        </p:nvSpPr>
        <p:spPr>
          <a:xfrm>
            <a:off x="5390346" y="1181749"/>
            <a:ext cx="2342308" cy="2000548"/>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fr-FR" sz="2000" b="0" cap="none" spc="0" dirty="0">
                <a:ln w="0"/>
                <a:solidFill>
                  <a:schemeClr val="tx1"/>
                </a:solidFill>
                <a:effectLst>
                  <a:outerShdw blurRad="38100" dist="19050" dir="2700000" algn="tl" rotWithShape="0">
                    <a:schemeClr val="dk1">
                      <a:alpha val="40000"/>
                    </a:schemeClr>
                  </a:outerShdw>
                </a:effectLst>
              </a:rPr>
              <a:t>Hash</a:t>
            </a: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P</a:t>
            </a:r>
            <a:r>
              <a:rPr lang="fr-FR" sz="2000" dirty="0" err="1">
                <a:ln w="0"/>
                <a:solidFill>
                  <a:schemeClr val="tx1"/>
                </a:solidFill>
                <a:effectLst>
                  <a:outerShdw blurRad="38100" dist="19050" dir="2700000" algn="tl" rotWithShape="0">
                    <a:schemeClr val="dk1">
                      <a:alpha val="40000"/>
                    </a:schemeClr>
                  </a:outerShdw>
                </a:effectLst>
              </a:rPr>
              <a:t>reviouse</a:t>
            </a:r>
            <a:r>
              <a:rPr lang="fr-FR" sz="2000" dirty="0">
                <a:ln w="0"/>
                <a:solidFill>
                  <a:schemeClr val="tx1"/>
                </a:solidFill>
                <a:effectLst>
                  <a:outerShdw blurRad="38100" dist="19050" dir="2700000" algn="tl" rotWithShape="0">
                    <a:schemeClr val="dk1">
                      <a:alpha val="40000"/>
                    </a:schemeClr>
                  </a:outerShdw>
                </a:effectLst>
              </a:rPr>
              <a:t> Hash</a:t>
            </a: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T</a:t>
            </a:r>
            <a:r>
              <a:rPr lang="fr-FR" sz="2000" b="0" cap="none" spc="0" dirty="0" err="1">
                <a:ln w="0"/>
                <a:solidFill>
                  <a:schemeClr val="tx1"/>
                </a:solidFill>
                <a:effectLst>
                  <a:outerShdw blurRad="38100" dist="19050" dir="2700000" algn="tl" rotWithShape="0">
                    <a:schemeClr val="dk1">
                      <a:alpha val="40000"/>
                    </a:schemeClr>
                  </a:outerShdw>
                </a:effectLst>
              </a:rPr>
              <a:t>imestamp</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fr-FR" sz="2000" dirty="0">
                <a:ln w="0"/>
                <a:solidFill>
                  <a:schemeClr val="tx1"/>
                </a:solidFill>
                <a:effectLst>
                  <a:outerShdw blurRad="38100" dist="19050" dir="2700000" algn="tl" rotWithShape="0">
                    <a:schemeClr val="dk1">
                      <a:alpha val="40000"/>
                    </a:schemeClr>
                  </a:outerShdw>
                </a:effectLst>
              </a:rPr>
              <a:t>Nonce</a:t>
            </a:r>
            <a:endParaRPr lang="fr-FR" sz="2000" b="0" cap="none" spc="0" dirty="0">
              <a:ln w="0"/>
              <a:solidFill>
                <a:schemeClr val="tx1"/>
              </a:solidFill>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M</a:t>
            </a:r>
            <a:r>
              <a:rPr lang="fr-FR" sz="2000" dirty="0" err="1">
                <a:ln w="0"/>
                <a:solidFill>
                  <a:schemeClr val="tx1"/>
                </a:solidFill>
                <a:effectLst>
                  <a:outerShdw blurRad="38100" dist="19050" dir="2700000" algn="tl" rotWithShape="0">
                    <a:schemeClr val="dk1">
                      <a:alpha val="40000"/>
                    </a:schemeClr>
                  </a:outerShdw>
                </a:effectLst>
              </a:rPr>
              <a:t>ercle</a:t>
            </a:r>
            <a:r>
              <a:rPr lang="fr-FR" sz="2000" dirty="0">
                <a:ln w="0"/>
                <a:solidFill>
                  <a:schemeClr val="tx1"/>
                </a:solidFill>
                <a:effectLst>
                  <a:outerShdw blurRad="38100" dist="19050" dir="2700000" algn="tl" rotWithShape="0">
                    <a:schemeClr val="dk1">
                      <a:alpha val="40000"/>
                    </a:schemeClr>
                  </a:outerShdw>
                </a:effectLst>
              </a:rPr>
              <a:t> root</a:t>
            </a:r>
            <a:endParaRPr lang="fr-FR" sz="2000" b="0" cap="none" spc="0" dirty="0">
              <a:ln w="0"/>
              <a:solidFill>
                <a:schemeClr val="tx1"/>
              </a:solidFill>
              <a:effectLst>
                <a:outerShdw blurRad="38100" dist="19050" dir="2700000" algn="tl" rotWithShape="0">
                  <a:schemeClr val="dk1">
                    <a:alpha val="40000"/>
                  </a:schemeClr>
                </a:outerShdw>
              </a:effectLst>
            </a:endParaRPr>
          </a:p>
          <a:p>
            <a:pPr algn="ctr"/>
            <a:endParaRPr lang="fr-FR" sz="24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51033A50-81DF-49F2-A850-AE9168E8B6A8}"/>
              </a:ext>
            </a:extLst>
          </p:cNvPr>
          <p:cNvSpPr/>
          <p:nvPr/>
        </p:nvSpPr>
        <p:spPr>
          <a:xfrm>
            <a:off x="5302992" y="1084003"/>
            <a:ext cx="2474259" cy="195133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F69FDF11-8EAA-4F59-9BA4-14882DBE460D}"/>
              </a:ext>
            </a:extLst>
          </p:cNvPr>
          <p:cNvCxnSpPr>
            <a:cxnSpLocks/>
          </p:cNvCxnSpPr>
          <p:nvPr/>
        </p:nvCxnSpPr>
        <p:spPr>
          <a:xfrm flipV="1">
            <a:off x="2091018" y="882867"/>
            <a:ext cx="3158187" cy="151071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715D9A1C-71B1-47B2-8362-F709566B8212}"/>
              </a:ext>
            </a:extLst>
          </p:cNvPr>
          <p:cNvCxnSpPr>
            <a:cxnSpLocks/>
          </p:cNvCxnSpPr>
          <p:nvPr/>
        </p:nvCxnSpPr>
        <p:spPr>
          <a:xfrm>
            <a:off x="2091018" y="3146612"/>
            <a:ext cx="3158185" cy="174436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DA6B2234-B400-4A87-9016-2033DF76E535}"/>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7</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321857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25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50"/>
                                        <p:tgtEl>
                                          <p:spTgt spid="2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25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250"/>
                                        <p:tgtEl>
                                          <p:spTgt spid="30"/>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250"/>
                                        <p:tgtEl>
                                          <p:spTgt spid="28"/>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250"/>
                                        <p:tgtEl>
                                          <p:spTgt spid="3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250"/>
                                        <p:tgtEl>
                                          <p:spTgt spid="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250"/>
                                        <p:tgtEl>
                                          <p:spTgt spid="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250"/>
                                        <p:tgtEl>
                                          <p:spTgt spid="1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4" grpId="0" animBg="1"/>
      <p:bldP spid="10" grpId="0" animBg="1"/>
      <p:bldP spid="7" grpId="0"/>
      <p:bldP spid="13" grpId="0"/>
      <p:bldP spid="21" grpId="0"/>
      <p:bldP spid="26" grpId="0" animBg="1"/>
      <p:bldP spid="29"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7" name="Rectangle 6">
            <a:extLst>
              <a:ext uri="{FF2B5EF4-FFF2-40B4-BE49-F238E27FC236}">
                <a16:creationId xmlns:a16="http://schemas.microsoft.com/office/drawing/2014/main" id="{A5FEE7EA-13B5-4934-9BD5-92C9BD078A44}"/>
              </a:ext>
            </a:extLst>
          </p:cNvPr>
          <p:cNvSpPr/>
          <p:nvPr/>
        </p:nvSpPr>
        <p:spPr>
          <a:xfrm>
            <a:off x="567071"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1</a:t>
            </a:r>
            <a:endParaRPr lang="fr-FR" dirty="0"/>
          </a:p>
        </p:txBody>
      </p:sp>
      <p:cxnSp>
        <p:nvCxnSpPr>
          <p:cNvPr id="10" name="Connecteur droit avec flèche 9">
            <a:extLst>
              <a:ext uri="{FF2B5EF4-FFF2-40B4-BE49-F238E27FC236}">
                <a16:creationId xmlns:a16="http://schemas.microsoft.com/office/drawing/2014/main" id="{160F1269-547D-452D-82FA-E3FA6A5A0E53}"/>
              </a:ext>
            </a:extLst>
          </p:cNvPr>
          <p:cNvCxnSpPr>
            <a:cxnSpLocks/>
            <a:stCxn id="7" idx="0"/>
            <a:endCxn id="19" idx="2"/>
          </p:cNvCxnSpPr>
          <p:nvPr/>
        </p:nvCxnSpPr>
        <p:spPr>
          <a:xfrm flipH="1" flipV="1">
            <a:off x="1346791"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D64A111D-9ECF-43F5-BB99-D76D9EAB4F0A}"/>
              </a:ext>
            </a:extLst>
          </p:cNvPr>
          <p:cNvSpPr/>
          <p:nvPr/>
        </p:nvSpPr>
        <p:spPr>
          <a:xfrm>
            <a:off x="2502197"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2</a:t>
            </a:r>
            <a:endParaRPr lang="fr-FR" dirty="0"/>
          </a:p>
        </p:txBody>
      </p:sp>
      <p:cxnSp>
        <p:nvCxnSpPr>
          <p:cNvPr id="14" name="Connecteur droit avec flèche 13">
            <a:extLst>
              <a:ext uri="{FF2B5EF4-FFF2-40B4-BE49-F238E27FC236}">
                <a16:creationId xmlns:a16="http://schemas.microsoft.com/office/drawing/2014/main" id="{AE4ACF5B-2C35-47D1-AA03-2F258E42AF4E}"/>
              </a:ext>
            </a:extLst>
          </p:cNvPr>
          <p:cNvCxnSpPr>
            <a:cxnSpLocks/>
            <a:stCxn id="13" idx="0"/>
            <a:endCxn id="20" idx="2"/>
          </p:cNvCxnSpPr>
          <p:nvPr/>
        </p:nvCxnSpPr>
        <p:spPr>
          <a:xfrm flipH="1" flipV="1">
            <a:off x="3281917"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C6275C77-8C0B-4B54-B94E-D05730FD0975}"/>
              </a:ext>
            </a:extLst>
          </p:cNvPr>
          <p:cNvSpPr/>
          <p:nvPr/>
        </p:nvSpPr>
        <p:spPr>
          <a:xfrm>
            <a:off x="4437323"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3</a:t>
            </a:r>
            <a:endParaRPr lang="fr-FR" dirty="0"/>
          </a:p>
        </p:txBody>
      </p:sp>
      <p:cxnSp>
        <p:nvCxnSpPr>
          <p:cNvPr id="16" name="Connecteur droit avec flèche 15">
            <a:extLst>
              <a:ext uri="{FF2B5EF4-FFF2-40B4-BE49-F238E27FC236}">
                <a16:creationId xmlns:a16="http://schemas.microsoft.com/office/drawing/2014/main" id="{699180DA-1C69-4091-AD04-B4A886AAE588}"/>
              </a:ext>
            </a:extLst>
          </p:cNvPr>
          <p:cNvCxnSpPr>
            <a:cxnSpLocks/>
            <a:stCxn id="15" idx="0"/>
            <a:endCxn id="21" idx="2"/>
          </p:cNvCxnSpPr>
          <p:nvPr/>
        </p:nvCxnSpPr>
        <p:spPr>
          <a:xfrm flipH="1" flipV="1">
            <a:off x="5217043"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58524FF4-FE6B-448E-B1D1-09D48808F92C}"/>
              </a:ext>
            </a:extLst>
          </p:cNvPr>
          <p:cNvSpPr/>
          <p:nvPr/>
        </p:nvSpPr>
        <p:spPr>
          <a:xfrm>
            <a:off x="6372449" y="4348716"/>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 4</a:t>
            </a:r>
            <a:endParaRPr lang="fr-FR" dirty="0"/>
          </a:p>
        </p:txBody>
      </p:sp>
      <p:cxnSp>
        <p:nvCxnSpPr>
          <p:cNvPr id="18" name="Connecteur droit avec flèche 17">
            <a:extLst>
              <a:ext uri="{FF2B5EF4-FFF2-40B4-BE49-F238E27FC236}">
                <a16:creationId xmlns:a16="http://schemas.microsoft.com/office/drawing/2014/main" id="{A2C581BA-3AED-45E9-8B1C-060838C6EA48}"/>
              </a:ext>
            </a:extLst>
          </p:cNvPr>
          <p:cNvCxnSpPr>
            <a:cxnSpLocks/>
            <a:stCxn id="17" idx="0"/>
            <a:endCxn id="22" idx="2"/>
          </p:cNvCxnSpPr>
          <p:nvPr/>
        </p:nvCxnSpPr>
        <p:spPr>
          <a:xfrm flipH="1" flipV="1">
            <a:off x="7152169" y="3351504"/>
            <a:ext cx="7090" cy="99721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067881B8-6569-4CFB-9C71-E08FA5D15063}"/>
              </a:ext>
            </a:extLst>
          </p:cNvPr>
          <p:cNvSpPr/>
          <p:nvPr/>
        </p:nvSpPr>
        <p:spPr>
          <a:xfrm>
            <a:off x="559981"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1</a:t>
            </a:r>
            <a:endParaRPr lang="fr-FR" dirty="0"/>
          </a:p>
        </p:txBody>
      </p:sp>
      <p:sp>
        <p:nvSpPr>
          <p:cNvPr id="20" name="Rectangle 19">
            <a:extLst>
              <a:ext uri="{FF2B5EF4-FFF2-40B4-BE49-F238E27FC236}">
                <a16:creationId xmlns:a16="http://schemas.microsoft.com/office/drawing/2014/main" id="{A8CF67DE-2ECA-4B8F-B9E1-D515BB626200}"/>
              </a:ext>
            </a:extLst>
          </p:cNvPr>
          <p:cNvSpPr/>
          <p:nvPr/>
        </p:nvSpPr>
        <p:spPr>
          <a:xfrm>
            <a:off x="2495107"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2</a:t>
            </a:r>
            <a:endParaRPr lang="fr-FR" dirty="0"/>
          </a:p>
        </p:txBody>
      </p:sp>
      <p:sp>
        <p:nvSpPr>
          <p:cNvPr id="21" name="Rectangle 20">
            <a:extLst>
              <a:ext uri="{FF2B5EF4-FFF2-40B4-BE49-F238E27FC236}">
                <a16:creationId xmlns:a16="http://schemas.microsoft.com/office/drawing/2014/main" id="{C69D32C4-D5EB-4744-9682-11B59A0209CF}"/>
              </a:ext>
            </a:extLst>
          </p:cNvPr>
          <p:cNvSpPr/>
          <p:nvPr/>
        </p:nvSpPr>
        <p:spPr>
          <a:xfrm>
            <a:off x="4430233"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3</a:t>
            </a:r>
            <a:endParaRPr lang="fr-FR" dirty="0"/>
          </a:p>
        </p:txBody>
      </p:sp>
      <p:sp>
        <p:nvSpPr>
          <p:cNvPr id="22" name="Rectangle 21">
            <a:extLst>
              <a:ext uri="{FF2B5EF4-FFF2-40B4-BE49-F238E27FC236}">
                <a16:creationId xmlns:a16="http://schemas.microsoft.com/office/drawing/2014/main" id="{4438CBB8-089A-41C6-A785-D343107CB73F}"/>
              </a:ext>
            </a:extLst>
          </p:cNvPr>
          <p:cNvSpPr/>
          <p:nvPr/>
        </p:nvSpPr>
        <p:spPr>
          <a:xfrm>
            <a:off x="6365359" y="2919113"/>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4</a:t>
            </a:r>
            <a:endParaRPr lang="fr-FR" dirty="0"/>
          </a:p>
        </p:txBody>
      </p:sp>
      <p:cxnSp>
        <p:nvCxnSpPr>
          <p:cNvPr id="12" name="Connecteur droit avec flèche 11">
            <a:extLst>
              <a:ext uri="{FF2B5EF4-FFF2-40B4-BE49-F238E27FC236}">
                <a16:creationId xmlns:a16="http://schemas.microsoft.com/office/drawing/2014/main" id="{178D57A9-7B52-4C98-9336-32E77B8C6C62}"/>
              </a:ext>
            </a:extLst>
          </p:cNvPr>
          <p:cNvCxnSpPr>
            <a:cxnSpLocks/>
            <a:stCxn id="20" idx="0"/>
          </p:cNvCxnSpPr>
          <p:nvPr/>
        </p:nvCxnSpPr>
        <p:spPr>
          <a:xfrm flipH="1" flipV="1">
            <a:off x="2651051" y="1782231"/>
            <a:ext cx="630866"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24" name="Connecteur droit avec flèche 23">
            <a:extLst>
              <a:ext uri="{FF2B5EF4-FFF2-40B4-BE49-F238E27FC236}">
                <a16:creationId xmlns:a16="http://schemas.microsoft.com/office/drawing/2014/main" id="{21811FFA-ACEA-40A2-BFF0-9595D5A30B40}"/>
              </a:ext>
            </a:extLst>
          </p:cNvPr>
          <p:cNvCxnSpPr>
            <a:cxnSpLocks/>
            <a:stCxn id="19" idx="0"/>
          </p:cNvCxnSpPr>
          <p:nvPr/>
        </p:nvCxnSpPr>
        <p:spPr>
          <a:xfrm flipV="1">
            <a:off x="1346791" y="1782231"/>
            <a:ext cx="730102"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84CC620A-6FBD-4C85-BC65-69439C50D095}"/>
              </a:ext>
            </a:extLst>
          </p:cNvPr>
          <p:cNvSpPr/>
          <p:nvPr/>
        </p:nvSpPr>
        <p:spPr>
          <a:xfrm>
            <a:off x="1548809" y="1340432"/>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5</a:t>
            </a:r>
            <a:endParaRPr lang="fr-FR" dirty="0"/>
          </a:p>
        </p:txBody>
      </p:sp>
      <p:cxnSp>
        <p:nvCxnSpPr>
          <p:cNvPr id="30" name="Connecteur droit avec flèche 29">
            <a:extLst>
              <a:ext uri="{FF2B5EF4-FFF2-40B4-BE49-F238E27FC236}">
                <a16:creationId xmlns:a16="http://schemas.microsoft.com/office/drawing/2014/main" id="{1E9D6120-2C2A-4307-A6F5-3AFEB536EAEA}"/>
              </a:ext>
            </a:extLst>
          </p:cNvPr>
          <p:cNvCxnSpPr>
            <a:cxnSpLocks/>
          </p:cNvCxnSpPr>
          <p:nvPr/>
        </p:nvCxnSpPr>
        <p:spPr>
          <a:xfrm flipH="1" flipV="1">
            <a:off x="6485860" y="1782231"/>
            <a:ext cx="630866"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Connecteur droit avec flèche 30">
            <a:extLst>
              <a:ext uri="{FF2B5EF4-FFF2-40B4-BE49-F238E27FC236}">
                <a16:creationId xmlns:a16="http://schemas.microsoft.com/office/drawing/2014/main" id="{A40350A0-D7F7-45A1-9BA0-EF6A0A8FCAB1}"/>
              </a:ext>
            </a:extLst>
          </p:cNvPr>
          <p:cNvCxnSpPr>
            <a:cxnSpLocks/>
          </p:cNvCxnSpPr>
          <p:nvPr/>
        </p:nvCxnSpPr>
        <p:spPr>
          <a:xfrm flipV="1">
            <a:off x="5181600" y="1782231"/>
            <a:ext cx="786809" cy="113688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91E8312E-54C0-46A9-8198-FAE2E732E249}"/>
              </a:ext>
            </a:extLst>
          </p:cNvPr>
          <p:cNvSpPr/>
          <p:nvPr/>
        </p:nvSpPr>
        <p:spPr>
          <a:xfrm>
            <a:off x="5429692" y="1349840"/>
            <a:ext cx="1573619" cy="432391"/>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6</a:t>
            </a:r>
            <a:endParaRPr lang="fr-FR" dirty="0"/>
          </a:p>
        </p:txBody>
      </p:sp>
      <p:cxnSp>
        <p:nvCxnSpPr>
          <p:cNvPr id="35" name="Connecteur droit avec flèche 34">
            <a:extLst>
              <a:ext uri="{FF2B5EF4-FFF2-40B4-BE49-F238E27FC236}">
                <a16:creationId xmlns:a16="http://schemas.microsoft.com/office/drawing/2014/main" id="{99BCF54F-03D1-4920-AE64-3A747714E7A3}"/>
              </a:ext>
            </a:extLst>
          </p:cNvPr>
          <p:cNvCxnSpPr>
            <a:cxnSpLocks/>
            <a:stCxn id="32" idx="1"/>
          </p:cNvCxnSpPr>
          <p:nvPr/>
        </p:nvCxnSpPr>
        <p:spPr>
          <a:xfrm flipH="1" flipV="1">
            <a:off x="4572000" y="868035"/>
            <a:ext cx="857692" cy="698001"/>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Connecteur droit avec flèche 35">
            <a:extLst>
              <a:ext uri="{FF2B5EF4-FFF2-40B4-BE49-F238E27FC236}">
                <a16:creationId xmlns:a16="http://schemas.microsoft.com/office/drawing/2014/main" id="{B36B7FCF-7845-4F25-A14A-BFFC823F9EC8}"/>
              </a:ext>
            </a:extLst>
          </p:cNvPr>
          <p:cNvCxnSpPr>
            <a:cxnSpLocks/>
            <a:stCxn id="27" idx="3"/>
          </p:cNvCxnSpPr>
          <p:nvPr/>
        </p:nvCxnSpPr>
        <p:spPr>
          <a:xfrm flipV="1">
            <a:off x="3122428" y="865872"/>
            <a:ext cx="832883" cy="690756"/>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D5F61C70-D62E-4D24-A18D-2F52E0354A12}"/>
              </a:ext>
            </a:extLst>
          </p:cNvPr>
          <p:cNvSpPr/>
          <p:nvPr/>
        </p:nvSpPr>
        <p:spPr>
          <a:xfrm>
            <a:off x="3448491" y="181607"/>
            <a:ext cx="1573619" cy="684266"/>
          </a:xfrm>
          <a:prstGeom prst="rect">
            <a:avLst/>
          </a:prstGeom>
          <a:solidFill>
            <a:schemeClr val="tx1">
              <a:lumMod val="50000"/>
              <a:lumOff val="5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Hahs</a:t>
            </a:r>
            <a:r>
              <a:rPr lang="en-US" dirty="0"/>
              <a:t> 7 :</a:t>
            </a:r>
          </a:p>
          <a:p>
            <a:pPr algn="ctr"/>
            <a:r>
              <a:rPr lang="en-US" dirty="0"/>
              <a:t>Merkle root</a:t>
            </a:r>
            <a:endParaRPr lang="fr-FR" dirty="0"/>
          </a:p>
        </p:txBody>
      </p:sp>
      <p:sp>
        <p:nvSpPr>
          <p:cNvPr id="28" name="Google Shape;170;p39">
            <a:extLst>
              <a:ext uri="{FF2B5EF4-FFF2-40B4-BE49-F238E27FC236}">
                <a16:creationId xmlns:a16="http://schemas.microsoft.com/office/drawing/2014/main" id="{20A3D1F2-F766-4EA2-A297-AF90B9D61E0E}"/>
              </a:ext>
            </a:extLst>
          </p:cNvPr>
          <p:cNvSpPr txBox="1">
            <a:spLocks noGrp="1"/>
          </p:cNvSpPr>
          <p:nvPr>
            <p:ph type="title"/>
          </p:nvPr>
        </p:nvSpPr>
        <p:spPr>
          <a:xfrm>
            <a:off x="113903" y="158502"/>
            <a:ext cx="5735700" cy="613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MERKLE TREE</a:t>
            </a:r>
            <a:endParaRPr dirty="0"/>
          </a:p>
        </p:txBody>
      </p:sp>
      <p:cxnSp>
        <p:nvCxnSpPr>
          <p:cNvPr id="29" name="Google Shape;172;p39">
            <a:extLst>
              <a:ext uri="{FF2B5EF4-FFF2-40B4-BE49-F238E27FC236}">
                <a16:creationId xmlns:a16="http://schemas.microsoft.com/office/drawing/2014/main" id="{BB04641C-C0D7-41A7-B8E7-E1B46BDDBB64}"/>
              </a:ext>
            </a:extLst>
          </p:cNvPr>
          <p:cNvCxnSpPr>
            <a:cxnSpLocks/>
          </p:cNvCxnSpPr>
          <p:nvPr/>
        </p:nvCxnSpPr>
        <p:spPr>
          <a:xfrm>
            <a:off x="201603" y="127499"/>
            <a:ext cx="229350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 name="Rectangle 24">
            <a:extLst>
              <a:ext uri="{FF2B5EF4-FFF2-40B4-BE49-F238E27FC236}">
                <a16:creationId xmlns:a16="http://schemas.microsoft.com/office/drawing/2014/main" id="{D9930B3D-645F-4A94-BD93-5C501436D18A}"/>
              </a:ext>
            </a:extLst>
          </p:cNvPr>
          <p:cNvSpPr/>
          <p:nvPr/>
        </p:nvSpPr>
        <p:spPr>
          <a:xfrm>
            <a:off x="8516406" y="4528254"/>
            <a:ext cx="470713" cy="461665"/>
          </a:xfrm>
          <a:prstGeom prst="rect">
            <a:avLst/>
          </a:prstGeom>
          <a:noFill/>
        </p:spPr>
        <p:txBody>
          <a:bodyPr wrap="square" lIns="91440" tIns="45720" rIns="91440" bIns="45720">
            <a:spAutoFit/>
          </a:bodyP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8</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581418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25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25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2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25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250"/>
                                        <p:tgtEl>
                                          <p:spTgt spid="14"/>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25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25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25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25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25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25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250"/>
                                        <p:tgtEl>
                                          <p:spTgt spid="30"/>
                                        </p:tgtEl>
                                      </p:cBhvr>
                                    </p:animEffect>
                                  </p:childTnLst>
                                </p:cTn>
                              </p:par>
                              <p:par>
                                <p:cTn id="48" presetID="22" presetClass="entr" presetSubtype="4"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250"/>
                                        <p:tgtEl>
                                          <p:spTgt spid="31"/>
                                        </p:tgtEl>
                                      </p:cBhvr>
                                    </p:animEffect>
                                  </p:childTnLst>
                                </p:cTn>
                              </p:par>
                              <p:par>
                                <p:cTn id="51" presetID="2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250"/>
                                        <p:tgtEl>
                                          <p:spTgt spid="12"/>
                                        </p:tgtEl>
                                      </p:cBhvr>
                                    </p:animEffect>
                                  </p:childTnLst>
                                </p:cTn>
                              </p:par>
                              <p:par>
                                <p:cTn id="54" presetID="22" presetClass="entr" presetSubtype="4"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250"/>
                                        <p:tgtEl>
                                          <p:spTgt spid="2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250"/>
                                        <p:tgtEl>
                                          <p:spTgt spid="2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25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250"/>
                                        <p:tgtEl>
                                          <p:spTgt spid="35"/>
                                        </p:tgtEl>
                                      </p:cBhvr>
                                    </p:animEffect>
                                  </p:childTnLst>
                                </p:cTn>
                              </p:par>
                              <p:par>
                                <p:cTn id="68" presetID="22" presetClass="entr" presetSubtype="4"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250"/>
                                        <p:tgtEl>
                                          <p:spTgt spid="3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25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7" grpId="0" animBg="1"/>
      <p:bldP spid="19" grpId="0" animBg="1"/>
      <p:bldP spid="20" grpId="0" animBg="1"/>
      <p:bldP spid="21" grpId="0" animBg="1"/>
      <p:bldP spid="22" grpId="0" animBg="1"/>
      <p:bldP spid="27" grpId="0" animBg="1"/>
      <p:bldP spid="32" grpId="0" animBg="1"/>
      <p:bldP spid="37" grpId="0" animBg="1"/>
      <p:bldP spid="28"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1010</Words>
  <Application>Microsoft Office PowerPoint</Application>
  <PresentationFormat>On-screen Show (16:9)</PresentationFormat>
  <Paragraphs>144</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Futuristic Background by Slidesgo</vt:lpstr>
      <vt:lpstr>BLOCKCHAIN TECHNOLOGY</vt:lpstr>
      <vt:lpstr>PowerPoint Presentation</vt:lpstr>
      <vt:lpstr>PowerPoint Presentation</vt:lpstr>
      <vt:lpstr>PowerPoint Presentation</vt:lpstr>
      <vt:lpstr>In 2009, it was used to create the digital cryptocurrency Bitcoin which was the pioneering implementation that demonstrated the practical utilization of blockchain  </vt:lpstr>
      <vt:lpstr>PowerPoint Presentation</vt:lpstr>
      <vt:lpstr>Blockchain</vt:lpstr>
      <vt:lpstr>THE STRUCTURE OF BLOCKCHAIN</vt:lpstr>
      <vt:lpstr>MERKLE TREE</vt:lpstr>
      <vt:lpstr>MINING</vt:lpstr>
      <vt:lpstr>Consensus mechanisms</vt:lpstr>
      <vt:lpstr>PowerPoint Presentation</vt:lpstr>
      <vt:lpstr>Types of Blockchains</vt:lpstr>
      <vt:lpstr>PowerPoint Presentation</vt:lpstr>
      <vt:lpstr>Smart Contracts</vt:lpstr>
      <vt:lpstr>Healthcare</vt:lpstr>
      <vt:lpstr>Voting Systems</vt:lpstr>
      <vt:lpstr>PowerPoint Presentation</vt:lpstr>
      <vt:lpstr>PowerPoint Presentation</vt:lpstr>
      <vt:lpstr>PowerPoint Presentation</vt:lpstr>
      <vt:lpstr>PowerPoint Presentation</vt:lpstr>
      <vt:lpstr>Conclusion</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TECHNOLOGY</dc:title>
  <dc:creator>youssef daouayry</dc:creator>
  <cp:lastModifiedBy>youssef daouayry</cp:lastModifiedBy>
  <cp:revision>86</cp:revision>
  <dcterms:modified xsi:type="dcterms:W3CDTF">2024-09-20T18:28:57Z</dcterms:modified>
</cp:coreProperties>
</file>